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738" r:id="rId2"/>
    <p:sldId id="777" r:id="rId3"/>
    <p:sldId id="778" r:id="rId4"/>
    <p:sldId id="779" r:id="rId5"/>
    <p:sldId id="780" r:id="rId6"/>
    <p:sldId id="781" r:id="rId7"/>
    <p:sldId id="782" r:id="rId8"/>
    <p:sldId id="783" r:id="rId9"/>
    <p:sldId id="784" r:id="rId10"/>
    <p:sldId id="785" r:id="rId11"/>
    <p:sldId id="786" r:id="rId12"/>
    <p:sldId id="788" r:id="rId13"/>
    <p:sldId id="789" r:id="rId14"/>
    <p:sldId id="806" r:id="rId15"/>
    <p:sldId id="807" r:id="rId16"/>
    <p:sldId id="791" r:id="rId17"/>
    <p:sldId id="790" r:id="rId18"/>
    <p:sldId id="792" r:id="rId19"/>
    <p:sldId id="808" r:id="rId20"/>
    <p:sldId id="793" r:id="rId21"/>
    <p:sldId id="796" r:id="rId22"/>
    <p:sldId id="797" r:id="rId23"/>
    <p:sldId id="798" r:id="rId24"/>
    <p:sldId id="795" r:id="rId25"/>
    <p:sldId id="799" r:id="rId26"/>
    <p:sldId id="800" r:id="rId27"/>
    <p:sldId id="801" r:id="rId28"/>
    <p:sldId id="802" r:id="rId29"/>
    <p:sldId id="803" r:id="rId30"/>
    <p:sldId id="804" r:id="rId31"/>
    <p:sldId id="805" r:id="rId32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FFCC99"/>
    <a:srgbClr val="0000CC"/>
    <a:srgbClr val="CC9900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>
        <p:scale>
          <a:sx n="70" d="100"/>
          <a:sy n="70" d="100"/>
        </p:scale>
        <p:origin x="-15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10</a:t>
            </a:fld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0" y="6553200"/>
            <a:ext cx="21771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Design analoger Schaltkreise</a:t>
            </a:r>
            <a:endParaRPr lang="de-DE" dirty="0"/>
          </a:p>
        </p:txBody>
      </p:sp>
      <p:pic>
        <p:nvPicPr>
          <p:cNvPr id="9" name="Picture 2" descr="C:\Users\ivan\Desktop\kit_logo_de_farbe_positiv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74067"/>
            <a:ext cx="619160" cy="283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Čuvar mesta za broj slajd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BF2F2D-5B99-4B36-9DF9-A7562B1CA239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Vorlesung 6</a:t>
            </a:r>
            <a:br>
              <a:rPr lang="de-DE" dirty="0" smtClean="0"/>
            </a:br>
            <a:r>
              <a:rPr lang="de-DE" dirty="0" smtClean="0"/>
              <a:t>(Version …)</a:t>
            </a:r>
            <a:endParaRPr lang="en-US" dirty="0" smtClean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6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Idee: Referenzstromgenerator – </a:t>
            </a:r>
            <a:r>
              <a:rPr lang="de-DE" sz="1400" dirty="0" err="1" smtClean="0"/>
              <a:t>Iref</a:t>
            </a:r>
            <a:r>
              <a:rPr lang="de-DE" sz="1400" dirty="0" smtClean="0"/>
              <a:t> != f(T, VDD)</a:t>
            </a:r>
          </a:p>
          <a:p>
            <a:r>
              <a:rPr lang="de-DE" sz="1400" dirty="0" smtClean="0"/>
              <a:t>Referenzstrom wird „kopiert“ und mehrfach verwendet 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pSp>
        <p:nvGrpSpPr>
          <p:cNvPr id="14" name="Gruppieren 13"/>
          <p:cNvGrpSpPr/>
          <p:nvPr/>
        </p:nvGrpSpPr>
        <p:grpSpPr>
          <a:xfrm>
            <a:off x="3962400" y="3200400"/>
            <a:ext cx="533400" cy="762000"/>
            <a:chOff x="1600200" y="4419600"/>
            <a:chExt cx="533400" cy="762000"/>
          </a:xfrm>
        </p:grpSpPr>
        <p:sp>
          <p:nvSpPr>
            <p:cNvPr id="14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" name="Gerade Verbindung 2"/>
          <p:cNvCxnSpPr/>
          <p:nvPr/>
        </p:nvCxnSpPr>
        <p:spPr bwMode="auto">
          <a:xfrm>
            <a:off x="43434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166" idx="0"/>
          </p:cNvCxnSpPr>
          <p:nvPr/>
        </p:nvCxnSpPr>
        <p:spPr bwMode="auto">
          <a:xfrm>
            <a:off x="44958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Gruppieren 22"/>
          <p:cNvGrpSpPr/>
          <p:nvPr/>
        </p:nvGrpSpPr>
        <p:grpSpPr>
          <a:xfrm>
            <a:off x="914400" y="3581400"/>
            <a:ext cx="304800" cy="762000"/>
            <a:chOff x="381000" y="3657600"/>
            <a:chExt cx="304800" cy="762000"/>
          </a:xfrm>
        </p:grpSpPr>
        <p:cxnSp>
          <p:nvCxnSpPr>
            <p:cNvPr id="50" name="Gerade Verbindung 49"/>
            <p:cNvCxnSpPr>
              <a:stCxn id="49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Ellipse 47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9" name="Ellipse 48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1" name="Gerade Verbindung 50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3" name="Gerade Verbindung mit Pfeil 52"/>
          <p:cNvCxnSpPr/>
          <p:nvPr/>
        </p:nvCxnSpPr>
        <p:spPr bwMode="auto">
          <a:xfrm>
            <a:off x="1066800" y="45720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1066800" y="4343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10668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hteck 5"/>
          <p:cNvSpPr/>
          <p:nvPr/>
        </p:nvSpPr>
        <p:spPr bwMode="auto">
          <a:xfrm>
            <a:off x="838200" y="4800600"/>
            <a:ext cx="4572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1066800" y="5334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914400" y="5562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1219200" y="45720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1219200" y="3581400"/>
            <a:ext cx="26670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219200" y="2438400"/>
            <a:ext cx="320040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uppieren 68"/>
          <p:cNvGrpSpPr/>
          <p:nvPr/>
        </p:nvGrpSpPr>
        <p:grpSpPr>
          <a:xfrm>
            <a:off x="3429000" y="4191000"/>
            <a:ext cx="533400" cy="762000"/>
            <a:chOff x="1600200" y="4419600"/>
            <a:chExt cx="533400" cy="762000"/>
          </a:xfrm>
        </p:grpSpPr>
        <p:sp>
          <p:nvSpPr>
            <p:cNvPr id="7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0" name="Gerade Verbindung 79"/>
          <p:cNvCxnSpPr/>
          <p:nvPr/>
        </p:nvCxnSpPr>
        <p:spPr bwMode="auto">
          <a:xfrm>
            <a:off x="3810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78" idx="0"/>
          </p:cNvCxnSpPr>
          <p:nvPr/>
        </p:nvCxnSpPr>
        <p:spPr bwMode="auto">
          <a:xfrm>
            <a:off x="3962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2" name="Gruppieren 81"/>
          <p:cNvGrpSpPr/>
          <p:nvPr/>
        </p:nvGrpSpPr>
        <p:grpSpPr>
          <a:xfrm>
            <a:off x="4495800" y="2057400"/>
            <a:ext cx="533400" cy="762000"/>
            <a:chOff x="1600200" y="4419600"/>
            <a:chExt cx="533400" cy="762000"/>
          </a:xfrm>
        </p:grpSpPr>
        <p:sp>
          <p:nvSpPr>
            <p:cNvPr id="8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3" name="Gerade Verbindung 92"/>
          <p:cNvCxnSpPr/>
          <p:nvPr/>
        </p:nvCxnSpPr>
        <p:spPr bwMode="auto">
          <a:xfrm>
            <a:off x="48768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>
            <a:stCxn id="89" idx="0"/>
          </p:cNvCxnSpPr>
          <p:nvPr/>
        </p:nvCxnSpPr>
        <p:spPr bwMode="auto">
          <a:xfrm>
            <a:off x="5029200" y="2819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685800" y="4267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Iref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962400" y="41910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Iref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495800" y="32004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Iref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5029200" y="20574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Iref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598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/>
              <a:t>Wir brauchen </a:t>
            </a:r>
            <a:r>
              <a:rPr lang="de-DE" sz="1400" dirty="0" smtClean="0"/>
              <a:t>eine </a:t>
            </a:r>
            <a:r>
              <a:rPr lang="de-DE" sz="1400" dirty="0"/>
              <a:t>Schaltung die aus dem Referenz-</a:t>
            </a:r>
            <a:r>
              <a:rPr lang="de-DE" sz="1400" dirty="0" err="1"/>
              <a:t>Iref</a:t>
            </a:r>
            <a:r>
              <a:rPr lang="de-DE" sz="1400" dirty="0"/>
              <a:t> Strom eine passende </a:t>
            </a:r>
            <a:r>
              <a:rPr lang="de-DE" sz="1400" dirty="0" err="1"/>
              <a:t>Vgs</a:t>
            </a:r>
            <a:r>
              <a:rPr lang="de-DE" sz="1400" dirty="0"/>
              <a:t> Spannung erzeugt so dass </a:t>
            </a:r>
            <a:r>
              <a:rPr lang="de-DE" sz="1400" dirty="0" err="1"/>
              <a:t>Ids</a:t>
            </a:r>
            <a:r>
              <a:rPr lang="de-DE" sz="1400" dirty="0"/>
              <a:t> </a:t>
            </a:r>
            <a:r>
              <a:rPr lang="de-DE" sz="1400" dirty="0" smtClean="0"/>
              <a:t>= </a:t>
            </a:r>
            <a:r>
              <a:rPr lang="de-DE" sz="1400" dirty="0" err="1" smtClean="0"/>
              <a:t>Iref</a:t>
            </a:r>
            <a:r>
              <a:rPr lang="de-DE" sz="1400" dirty="0" smtClean="0"/>
              <a:t> </a:t>
            </a:r>
            <a:r>
              <a:rPr lang="de-DE" sz="1400" dirty="0"/>
              <a:t>gilt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grpSp>
        <p:nvGrpSpPr>
          <p:cNvPr id="23" name="Gruppieren 22"/>
          <p:cNvGrpSpPr/>
          <p:nvPr/>
        </p:nvGrpSpPr>
        <p:grpSpPr>
          <a:xfrm>
            <a:off x="914400" y="3581400"/>
            <a:ext cx="304800" cy="762000"/>
            <a:chOff x="381000" y="3657600"/>
            <a:chExt cx="304800" cy="762000"/>
          </a:xfrm>
        </p:grpSpPr>
        <p:cxnSp>
          <p:nvCxnSpPr>
            <p:cNvPr id="50" name="Gerade Verbindung 49"/>
            <p:cNvCxnSpPr>
              <a:stCxn id="49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Ellipse 47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9" name="Ellipse 48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1" name="Gerade Verbindung 50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3" name="Gerade Verbindung mit Pfeil 52"/>
          <p:cNvCxnSpPr/>
          <p:nvPr/>
        </p:nvCxnSpPr>
        <p:spPr bwMode="auto">
          <a:xfrm>
            <a:off x="1066800" y="45720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1066800" y="4343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10668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hteck 5"/>
          <p:cNvSpPr/>
          <p:nvPr/>
        </p:nvSpPr>
        <p:spPr bwMode="auto">
          <a:xfrm>
            <a:off x="609600" y="4800600"/>
            <a:ext cx="914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U=f-1(I)</a:t>
            </a: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1066800" y="5334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914400" y="5562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1219200" y="45720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uppieren 68"/>
          <p:cNvGrpSpPr/>
          <p:nvPr/>
        </p:nvGrpSpPr>
        <p:grpSpPr>
          <a:xfrm>
            <a:off x="3429000" y="4191000"/>
            <a:ext cx="533400" cy="762000"/>
            <a:chOff x="1600200" y="4419600"/>
            <a:chExt cx="533400" cy="762000"/>
          </a:xfrm>
        </p:grpSpPr>
        <p:sp>
          <p:nvSpPr>
            <p:cNvPr id="7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0" name="Gerade Verbindung 79"/>
          <p:cNvCxnSpPr/>
          <p:nvPr/>
        </p:nvCxnSpPr>
        <p:spPr bwMode="auto">
          <a:xfrm>
            <a:off x="3810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78" idx="0"/>
          </p:cNvCxnSpPr>
          <p:nvPr/>
        </p:nvCxnSpPr>
        <p:spPr bwMode="auto">
          <a:xfrm>
            <a:off x="3962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685800" y="4267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Iref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962400" y="41910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Iref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3962400" y="4495800"/>
            <a:ext cx="574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I=f(U)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317348" y="4572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32" name="Textfeld 31"/>
          <p:cNvSpPr txBox="1"/>
          <p:nvPr/>
        </p:nvSpPr>
        <p:spPr>
          <a:xfrm>
            <a:off x="2354838" y="49808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2209800" y="4800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endParaRPr lang="de-DE" dirty="0"/>
          </a:p>
        </p:txBody>
      </p:sp>
      <p:cxnSp>
        <p:nvCxnSpPr>
          <p:cNvPr id="34" name="Gerade Verbindung 33"/>
          <p:cNvCxnSpPr/>
          <p:nvPr/>
        </p:nvCxnSpPr>
        <p:spPr bwMode="auto">
          <a:xfrm>
            <a:off x="2286000" y="5562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2438400" y="5334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022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/>
              <a:t>Ein Stromspiegel ist die Kombination vom Diode </a:t>
            </a:r>
            <a:r>
              <a:rPr lang="de-DE" sz="1400" dirty="0" err="1"/>
              <a:t>Connected</a:t>
            </a:r>
            <a:r>
              <a:rPr lang="de-DE" sz="1400" dirty="0"/>
              <a:t> </a:t>
            </a:r>
            <a:r>
              <a:rPr lang="de-DE" sz="1400" dirty="0" err="1"/>
              <a:t>Mosfet</a:t>
            </a:r>
            <a:r>
              <a:rPr lang="de-DE" sz="1400" dirty="0"/>
              <a:t> und einer </a:t>
            </a:r>
            <a:r>
              <a:rPr lang="de-DE" sz="1400" dirty="0" smtClean="0"/>
              <a:t>Stromquelle</a:t>
            </a:r>
          </a:p>
          <a:p>
            <a:r>
              <a:rPr lang="de-DE" sz="1400" dirty="0" smtClean="0"/>
              <a:t>Diode: </a:t>
            </a:r>
            <a:r>
              <a:rPr lang="de-DE" sz="1400" dirty="0" err="1" smtClean="0"/>
              <a:t>Iref</a:t>
            </a:r>
            <a:r>
              <a:rPr lang="de-DE" sz="1400" dirty="0" smtClean="0"/>
              <a:t> ~ ½ </a:t>
            </a:r>
            <a:r>
              <a:rPr lang="de-DE" sz="1400" dirty="0" err="1" smtClean="0"/>
              <a:t>mu</a:t>
            </a:r>
            <a:r>
              <a:rPr lang="de-DE" sz="1400" dirty="0" smtClean="0"/>
              <a:t> Cox (W/L)_</a:t>
            </a:r>
            <a:r>
              <a:rPr lang="de-DE" sz="1400" dirty="0" err="1" smtClean="0"/>
              <a:t>dio</a:t>
            </a:r>
            <a:r>
              <a:rPr lang="de-DE" sz="1400" dirty="0" smtClean="0"/>
              <a:t> (</a:t>
            </a:r>
            <a:r>
              <a:rPr lang="de-DE" sz="1400" dirty="0" err="1" smtClean="0"/>
              <a:t>Vgs-Vth</a:t>
            </a:r>
            <a:r>
              <a:rPr lang="de-DE" sz="1400" dirty="0" smtClean="0"/>
              <a:t>)</a:t>
            </a:r>
            <a:r>
              <a:rPr lang="de-DE" sz="1400" baseline="30000" dirty="0" smtClean="0"/>
              <a:t>2</a:t>
            </a:r>
          </a:p>
          <a:p>
            <a:r>
              <a:rPr lang="de-DE" sz="1400" dirty="0" err="1" smtClean="0"/>
              <a:t>Tout</a:t>
            </a:r>
            <a:r>
              <a:rPr lang="de-DE" sz="1400" dirty="0" smtClean="0"/>
              <a:t>: </a:t>
            </a:r>
            <a:r>
              <a:rPr lang="de-DE" sz="1400" dirty="0" err="1" smtClean="0"/>
              <a:t>Iout</a:t>
            </a:r>
            <a:r>
              <a:rPr lang="de-DE" sz="1400" dirty="0" smtClean="0"/>
              <a:t> ~ </a:t>
            </a:r>
            <a:r>
              <a:rPr lang="de-DE" sz="1400" dirty="0"/>
              <a:t>½ </a:t>
            </a:r>
            <a:r>
              <a:rPr lang="de-DE" sz="1400" dirty="0" err="1"/>
              <a:t>mu</a:t>
            </a:r>
            <a:r>
              <a:rPr lang="de-DE" sz="1400" dirty="0"/>
              <a:t> Cox (W/L</a:t>
            </a:r>
            <a:r>
              <a:rPr lang="de-DE" sz="1400" dirty="0" smtClean="0"/>
              <a:t>)_out </a:t>
            </a:r>
            <a:r>
              <a:rPr lang="de-DE" sz="1400" dirty="0"/>
              <a:t>(</a:t>
            </a:r>
            <a:r>
              <a:rPr lang="de-DE" sz="1400" dirty="0" err="1"/>
              <a:t>Vgs-Vth</a:t>
            </a:r>
            <a:r>
              <a:rPr lang="de-DE" sz="1400" dirty="0"/>
              <a:t>)</a:t>
            </a:r>
            <a:r>
              <a:rPr lang="de-DE" sz="1400" baseline="30000" dirty="0"/>
              <a:t>2</a:t>
            </a:r>
            <a:endParaRPr lang="de-DE" sz="1400" dirty="0"/>
          </a:p>
          <a:p>
            <a:r>
              <a:rPr lang="de-DE" sz="1400" dirty="0" err="1" smtClean="0"/>
              <a:t>Iout</a:t>
            </a:r>
            <a:r>
              <a:rPr lang="de-DE" sz="1400" dirty="0" smtClean="0"/>
              <a:t> = (W/L)</a:t>
            </a:r>
            <a:r>
              <a:rPr lang="de-DE" sz="1400" baseline="-25000" dirty="0" smtClean="0"/>
              <a:t>out</a:t>
            </a:r>
            <a:r>
              <a:rPr lang="de-DE" sz="1400" dirty="0" smtClean="0"/>
              <a:t> /(W/L)</a:t>
            </a:r>
            <a:r>
              <a:rPr lang="de-DE" sz="1400" baseline="-25000" dirty="0" err="1" smtClean="0"/>
              <a:t>dio</a:t>
            </a:r>
            <a:r>
              <a:rPr lang="de-DE" sz="1400" dirty="0" smtClean="0"/>
              <a:t> </a:t>
            </a:r>
            <a:r>
              <a:rPr lang="de-DE" sz="1400" dirty="0" err="1" smtClean="0"/>
              <a:t>Iref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grpSp>
        <p:nvGrpSpPr>
          <p:cNvPr id="23" name="Gruppieren 22"/>
          <p:cNvGrpSpPr/>
          <p:nvPr/>
        </p:nvGrpSpPr>
        <p:grpSpPr>
          <a:xfrm>
            <a:off x="914400" y="3581400"/>
            <a:ext cx="304800" cy="762000"/>
            <a:chOff x="381000" y="3657600"/>
            <a:chExt cx="304800" cy="762000"/>
          </a:xfrm>
        </p:grpSpPr>
        <p:cxnSp>
          <p:nvCxnSpPr>
            <p:cNvPr id="50" name="Gerade Verbindung 49"/>
            <p:cNvCxnSpPr>
              <a:stCxn id="49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Ellipse 47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9" name="Ellipse 48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1" name="Gerade Verbindung 50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3" name="Gerade Verbindung mit Pfeil 52"/>
          <p:cNvCxnSpPr/>
          <p:nvPr/>
        </p:nvCxnSpPr>
        <p:spPr bwMode="auto">
          <a:xfrm>
            <a:off x="1066800" y="45720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1066800" y="4343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10668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066800" y="5334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914400" y="5562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1219200" y="45720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uppieren 68"/>
          <p:cNvGrpSpPr/>
          <p:nvPr/>
        </p:nvGrpSpPr>
        <p:grpSpPr>
          <a:xfrm>
            <a:off x="3429000" y="4191000"/>
            <a:ext cx="533400" cy="762000"/>
            <a:chOff x="1600200" y="4419600"/>
            <a:chExt cx="533400" cy="762000"/>
          </a:xfrm>
        </p:grpSpPr>
        <p:sp>
          <p:nvSpPr>
            <p:cNvPr id="7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0" name="Gerade Verbindung 79"/>
          <p:cNvCxnSpPr/>
          <p:nvPr/>
        </p:nvCxnSpPr>
        <p:spPr bwMode="auto">
          <a:xfrm>
            <a:off x="3810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78" idx="0"/>
          </p:cNvCxnSpPr>
          <p:nvPr/>
        </p:nvCxnSpPr>
        <p:spPr bwMode="auto">
          <a:xfrm>
            <a:off x="3962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685800" y="4267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Iref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962400" y="41910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Iref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3124200" y="4572000"/>
            <a:ext cx="574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I=f(U)</a:t>
            </a:r>
            <a:endParaRPr lang="de-DE" dirty="0"/>
          </a:p>
        </p:txBody>
      </p:sp>
      <p:grpSp>
        <p:nvGrpSpPr>
          <p:cNvPr id="31" name="Gruppieren 30"/>
          <p:cNvGrpSpPr/>
          <p:nvPr/>
        </p:nvGrpSpPr>
        <p:grpSpPr>
          <a:xfrm flipH="1">
            <a:off x="1066800" y="46482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10668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1600200" y="4724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990600" y="3581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uppieren 2"/>
          <p:cNvGrpSpPr/>
          <p:nvPr/>
        </p:nvGrpSpPr>
        <p:grpSpPr>
          <a:xfrm>
            <a:off x="5105400" y="-762000"/>
            <a:ext cx="2438400" cy="4239399"/>
            <a:chOff x="5105400" y="152400"/>
            <a:chExt cx="2438400" cy="4239399"/>
          </a:xfrm>
        </p:grpSpPr>
        <p:cxnSp>
          <p:nvCxnSpPr>
            <p:cNvPr id="42" name="Gerade Verbindung mit Pfeil 41"/>
            <p:cNvCxnSpPr/>
            <p:nvPr/>
          </p:nvCxnSpPr>
          <p:spPr bwMode="auto">
            <a:xfrm>
              <a:off x="5486400" y="4114800"/>
              <a:ext cx="2057400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mit Pfeil 42"/>
            <p:cNvCxnSpPr/>
            <p:nvPr/>
          </p:nvCxnSpPr>
          <p:spPr bwMode="auto">
            <a:xfrm flipV="1">
              <a:off x="5486400" y="2133600"/>
              <a:ext cx="0" cy="19812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rot="5400000">
              <a:off x="4114800" y="1143000"/>
              <a:ext cx="3962400" cy="19812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 flipV="1">
              <a:off x="5486400" y="2362200"/>
              <a:ext cx="0" cy="1752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Textfeld 45"/>
            <p:cNvSpPr txBox="1"/>
            <p:nvPr/>
          </p:nvSpPr>
          <p:spPr>
            <a:xfrm>
              <a:off x="7239000" y="411480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v</a:t>
              </a:r>
              <a:endParaRPr lang="de-DE" dirty="0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5257800" y="2286000"/>
              <a:ext cx="2183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i</a:t>
              </a:r>
              <a:endParaRPr lang="de-DE" dirty="0"/>
            </a:p>
          </p:txBody>
        </p:sp>
        <p:cxnSp>
          <p:nvCxnSpPr>
            <p:cNvPr id="52" name="Gerade Verbindung 51"/>
            <p:cNvCxnSpPr/>
            <p:nvPr/>
          </p:nvCxnSpPr>
          <p:spPr bwMode="auto">
            <a:xfrm>
              <a:off x="6172200" y="3962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6" name="Gruppieren 55"/>
          <p:cNvGrpSpPr/>
          <p:nvPr/>
        </p:nvGrpSpPr>
        <p:grpSpPr>
          <a:xfrm>
            <a:off x="5105400" y="1981200"/>
            <a:ext cx="2438400" cy="4239399"/>
            <a:chOff x="5105400" y="152400"/>
            <a:chExt cx="2438400" cy="4239399"/>
          </a:xfrm>
        </p:grpSpPr>
        <p:cxnSp>
          <p:nvCxnSpPr>
            <p:cNvPr id="57" name="Gerade Verbindung mit Pfeil 56"/>
            <p:cNvCxnSpPr/>
            <p:nvPr/>
          </p:nvCxnSpPr>
          <p:spPr bwMode="auto">
            <a:xfrm>
              <a:off x="5486400" y="4114800"/>
              <a:ext cx="2057400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mit Pfeil 58"/>
            <p:cNvCxnSpPr/>
            <p:nvPr/>
          </p:nvCxnSpPr>
          <p:spPr bwMode="auto">
            <a:xfrm flipV="1">
              <a:off x="5486400" y="2133600"/>
              <a:ext cx="0" cy="19812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" name="Bogen 60"/>
            <p:cNvSpPr/>
            <p:nvPr/>
          </p:nvSpPr>
          <p:spPr bwMode="auto">
            <a:xfrm rot="5400000">
              <a:off x="4114800" y="1143000"/>
              <a:ext cx="3962400" cy="19812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V="1">
              <a:off x="5486400" y="2362200"/>
              <a:ext cx="0" cy="1752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Textfeld 62"/>
            <p:cNvSpPr txBox="1"/>
            <p:nvPr/>
          </p:nvSpPr>
          <p:spPr>
            <a:xfrm>
              <a:off x="7239000" y="411480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v</a:t>
              </a:r>
              <a:endParaRPr lang="de-DE" dirty="0"/>
            </a:p>
          </p:txBody>
        </p:sp>
        <p:sp>
          <p:nvSpPr>
            <p:cNvPr id="64" name="Textfeld 63"/>
            <p:cNvSpPr txBox="1"/>
            <p:nvPr/>
          </p:nvSpPr>
          <p:spPr>
            <a:xfrm>
              <a:off x="5257800" y="2286000"/>
              <a:ext cx="2183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i</a:t>
              </a:r>
              <a:endParaRPr lang="de-DE" dirty="0"/>
            </a:p>
          </p:txBody>
        </p:sp>
        <p:cxnSp>
          <p:nvCxnSpPr>
            <p:cNvPr id="65" name="Gerade Verbindung 64"/>
            <p:cNvCxnSpPr/>
            <p:nvPr/>
          </p:nvCxnSpPr>
          <p:spPr bwMode="auto">
            <a:xfrm>
              <a:off x="6172200" y="3962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" name="Gerade Verbindung 6"/>
          <p:cNvCxnSpPr/>
          <p:nvPr/>
        </p:nvCxnSpPr>
        <p:spPr bwMode="auto">
          <a:xfrm>
            <a:off x="5486400" y="19050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7010400" y="19050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5486400" y="45720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5486400" y="16764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Iref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5291636" y="4267200"/>
            <a:ext cx="797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r>
              <a:rPr lang="de-DE" dirty="0" smtClean="0"/>
              <a:t> =</a:t>
            </a:r>
            <a:r>
              <a:rPr lang="de-DE" dirty="0" err="1" smtClean="0"/>
              <a:t>Iref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93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Aktiver Stromspiegel: </a:t>
            </a:r>
            <a:r>
              <a:rPr lang="de-DE" sz="1400" dirty="0" err="1" smtClean="0"/>
              <a:t>Iref</a:t>
            </a:r>
            <a:r>
              <a:rPr lang="de-DE" sz="1400" dirty="0" smtClean="0"/>
              <a:t> -&gt; </a:t>
            </a:r>
            <a:r>
              <a:rPr lang="de-DE" sz="1400" dirty="0" err="1" smtClean="0"/>
              <a:t>Isignal</a:t>
            </a:r>
            <a:r>
              <a:rPr lang="de-DE" sz="1400" dirty="0" smtClean="0"/>
              <a:t> (</a:t>
            </a:r>
            <a:r>
              <a:rPr lang="de-DE" sz="1400" dirty="0" err="1" smtClean="0"/>
              <a:t>Iin</a:t>
            </a:r>
            <a:r>
              <a:rPr lang="de-DE" sz="1400" dirty="0" smtClean="0"/>
              <a:t>)</a:t>
            </a:r>
          </a:p>
          <a:p>
            <a:r>
              <a:rPr lang="de-DE" sz="1400" dirty="0" smtClean="0"/>
              <a:t>Sättigung – Stromspiegel funktioniert richtig nur wen </a:t>
            </a:r>
            <a:r>
              <a:rPr lang="de-DE" sz="1400" dirty="0" err="1" smtClean="0"/>
              <a:t>Vout</a:t>
            </a:r>
            <a:r>
              <a:rPr lang="de-DE" sz="1400" dirty="0" smtClean="0"/>
              <a:t>&gt;</a:t>
            </a:r>
            <a:r>
              <a:rPr lang="de-DE" sz="1400" dirty="0" err="1" smtClean="0"/>
              <a:t>Vdssat</a:t>
            </a:r>
            <a:endParaRPr lang="de-DE" sz="1400" dirty="0" smtClean="0"/>
          </a:p>
          <a:p>
            <a:r>
              <a:rPr lang="de-DE" sz="1400" dirty="0" err="1"/>
              <a:t>Iout</a:t>
            </a:r>
            <a:r>
              <a:rPr lang="de-DE" sz="1400" dirty="0"/>
              <a:t> = (W/L)</a:t>
            </a:r>
            <a:r>
              <a:rPr lang="de-DE" sz="1400" baseline="-25000" dirty="0"/>
              <a:t>out</a:t>
            </a:r>
            <a:r>
              <a:rPr lang="de-DE" sz="1400" dirty="0"/>
              <a:t> /(W/L)</a:t>
            </a:r>
            <a:r>
              <a:rPr lang="de-DE" sz="1400" baseline="-25000" dirty="0" err="1"/>
              <a:t>dio</a:t>
            </a:r>
            <a:r>
              <a:rPr lang="de-DE" sz="1400" dirty="0"/>
              <a:t> </a:t>
            </a:r>
            <a:r>
              <a:rPr lang="de-DE" sz="1400" dirty="0" err="1" smtClean="0"/>
              <a:t>Iin</a:t>
            </a:r>
            <a:endParaRPr lang="de-DE" sz="1400" dirty="0" smtClean="0"/>
          </a:p>
          <a:p>
            <a:r>
              <a:rPr lang="de-DE" sz="1400" dirty="0" err="1"/>
              <a:t>Iout</a:t>
            </a:r>
            <a:r>
              <a:rPr lang="de-DE" sz="1400" dirty="0"/>
              <a:t> = </a:t>
            </a:r>
            <a:r>
              <a:rPr lang="de-DE" sz="1400" dirty="0" smtClean="0"/>
              <a:t>n * </a:t>
            </a:r>
            <a:r>
              <a:rPr lang="de-DE" sz="1400" dirty="0" err="1" smtClean="0"/>
              <a:t>Iin</a:t>
            </a:r>
            <a:endParaRPr lang="de-DE" sz="1400" dirty="0" smtClean="0"/>
          </a:p>
          <a:p>
            <a:r>
              <a:rPr lang="de-DE" sz="1400" dirty="0" smtClean="0"/>
              <a:t>AC Übertragungsfunktion:</a:t>
            </a:r>
          </a:p>
          <a:p>
            <a:r>
              <a:rPr lang="de-DE" sz="1400" dirty="0"/>
              <a:t>Bandbreite </a:t>
            </a:r>
            <a:r>
              <a:rPr lang="de-DE" sz="1400" dirty="0" smtClean="0"/>
              <a:t>wird für </a:t>
            </a:r>
            <a:r>
              <a:rPr lang="de-DE" sz="1400" dirty="0"/>
              <a:t>höhere Verstärkung </a:t>
            </a:r>
            <a:r>
              <a:rPr lang="de-DE" sz="1400" dirty="0" smtClean="0"/>
              <a:t>niedriger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grpSp>
        <p:nvGrpSpPr>
          <p:cNvPr id="23" name="Gruppieren 22"/>
          <p:cNvGrpSpPr/>
          <p:nvPr/>
        </p:nvGrpSpPr>
        <p:grpSpPr>
          <a:xfrm>
            <a:off x="914400" y="3581400"/>
            <a:ext cx="304800" cy="762000"/>
            <a:chOff x="381000" y="3657600"/>
            <a:chExt cx="304800" cy="762000"/>
          </a:xfrm>
        </p:grpSpPr>
        <p:cxnSp>
          <p:nvCxnSpPr>
            <p:cNvPr id="50" name="Gerade Verbindung 49"/>
            <p:cNvCxnSpPr>
              <a:stCxn id="49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Ellipse 47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9" name="Ellipse 48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1" name="Gerade Verbindung 50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3" name="Gerade Verbindung mit Pfeil 52"/>
          <p:cNvCxnSpPr/>
          <p:nvPr/>
        </p:nvCxnSpPr>
        <p:spPr bwMode="auto">
          <a:xfrm>
            <a:off x="1066800" y="45720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1066800" y="4343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10668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066800" y="5334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914400" y="5562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1219200" y="45720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uppieren 68"/>
          <p:cNvGrpSpPr/>
          <p:nvPr/>
        </p:nvGrpSpPr>
        <p:grpSpPr>
          <a:xfrm>
            <a:off x="3429000" y="4191000"/>
            <a:ext cx="533400" cy="762000"/>
            <a:chOff x="1600200" y="4419600"/>
            <a:chExt cx="533400" cy="762000"/>
          </a:xfrm>
        </p:grpSpPr>
        <p:sp>
          <p:nvSpPr>
            <p:cNvPr id="7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0" name="Gerade Verbindung 79"/>
          <p:cNvCxnSpPr/>
          <p:nvPr/>
        </p:nvCxnSpPr>
        <p:spPr bwMode="auto">
          <a:xfrm>
            <a:off x="3810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78" idx="0"/>
          </p:cNvCxnSpPr>
          <p:nvPr/>
        </p:nvCxnSpPr>
        <p:spPr bwMode="auto">
          <a:xfrm>
            <a:off x="3962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716256" y="42672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31" name="Gruppieren 30"/>
          <p:cNvGrpSpPr/>
          <p:nvPr/>
        </p:nvGrpSpPr>
        <p:grpSpPr>
          <a:xfrm flipH="1">
            <a:off x="1066800" y="46482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10668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1600200" y="4724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990600" y="3581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58674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57150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5715000" y="4724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58674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 flipH="1">
            <a:off x="5715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>
            <a:stCxn id="86" idx="2"/>
          </p:cNvCxnSpPr>
          <p:nvPr/>
        </p:nvCxnSpPr>
        <p:spPr bwMode="auto">
          <a:xfrm>
            <a:off x="64008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 flipH="1">
            <a:off x="62484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Rechteck 85"/>
          <p:cNvSpPr/>
          <p:nvPr/>
        </p:nvSpPr>
        <p:spPr bwMode="auto">
          <a:xfrm>
            <a:off x="6324600" y="4495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/>
          <p:nvPr/>
        </p:nvCxnSpPr>
        <p:spPr bwMode="auto">
          <a:xfrm>
            <a:off x="64008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58674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70866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7086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>
            <a:stCxn id="90" idx="4"/>
          </p:cNvCxnSpPr>
          <p:nvPr/>
        </p:nvCxnSpPr>
        <p:spPr bwMode="auto">
          <a:xfrm>
            <a:off x="7239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72390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7239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Line 32"/>
          <p:cNvSpPr>
            <a:spLocks noChangeShapeType="1"/>
          </p:cNvSpPr>
          <p:nvPr/>
        </p:nvSpPr>
        <p:spPr bwMode="auto">
          <a:xfrm>
            <a:off x="6629400" y="5181600"/>
            <a:ext cx="2082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97" name="Gruppieren 96"/>
          <p:cNvGrpSpPr/>
          <p:nvPr/>
        </p:nvGrpSpPr>
        <p:grpSpPr>
          <a:xfrm>
            <a:off x="7924800" y="4419600"/>
            <a:ext cx="152400" cy="762000"/>
            <a:chOff x="6705600" y="4648200"/>
            <a:chExt cx="152400" cy="7620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9" name="Rechteck 9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0" name="Gerade Verbindung 9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1" name="Textfeld 100"/>
          <p:cNvSpPr txBox="1"/>
          <p:nvPr/>
        </p:nvSpPr>
        <p:spPr>
          <a:xfrm>
            <a:off x="7822266" y="4876800"/>
            <a:ext cx="7553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Rds_out</a:t>
            </a:r>
            <a:endParaRPr lang="de-DE" dirty="0"/>
          </a:p>
        </p:txBody>
      </p:sp>
      <p:cxnSp>
        <p:nvCxnSpPr>
          <p:cNvPr id="102" name="Gerade Verbindung mit Pfeil 101"/>
          <p:cNvCxnSpPr/>
          <p:nvPr/>
        </p:nvCxnSpPr>
        <p:spPr bwMode="auto">
          <a:xfrm>
            <a:off x="7239000" y="3962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76200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7239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5" name="Gruppieren 104"/>
          <p:cNvGrpSpPr/>
          <p:nvPr/>
        </p:nvGrpSpPr>
        <p:grpSpPr>
          <a:xfrm>
            <a:off x="8382000" y="4419600"/>
            <a:ext cx="304800" cy="762000"/>
            <a:chOff x="4876800" y="1828800"/>
            <a:chExt cx="457200" cy="685800"/>
          </a:xfrm>
        </p:grpSpPr>
        <p:cxnSp>
          <p:nvCxnSpPr>
            <p:cNvPr id="106" name="Gerade Verbindung 105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Gerade Verbindung 106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8203346" y="44958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Cjd_out</a:t>
            </a:r>
            <a:endParaRPr lang="de-DE" dirty="0"/>
          </a:p>
        </p:txBody>
      </p:sp>
      <p:cxnSp>
        <p:nvCxnSpPr>
          <p:cNvPr id="111" name="Gerade Verbindung 110"/>
          <p:cNvCxnSpPr/>
          <p:nvPr/>
        </p:nvCxnSpPr>
        <p:spPr bwMode="auto">
          <a:xfrm>
            <a:off x="4267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>
            <a:off x="44196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4419600" y="41910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H="1">
            <a:off x="4267200" y="4191000"/>
            <a:ext cx="3048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H="1">
            <a:off x="41148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4419600" y="33528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3962400" y="3352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3962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4575470" y="35052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&gt; </a:t>
            </a:r>
            <a:r>
              <a:rPr lang="de-DE" dirty="0" err="1" smtClean="0"/>
              <a:t>Vdssat</a:t>
            </a:r>
            <a:endParaRPr lang="de-DE" dirty="0"/>
          </a:p>
        </p:txBody>
      </p:sp>
      <p:grpSp>
        <p:nvGrpSpPr>
          <p:cNvPr id="117" name="Gruppieren 116"/>
          <p:cNvGrpSpPr/>
          <p:nvPr/>
        </p:nvGrpSpPr>
        <p:grpSpPr>
          <a:xfrm>
            <a:off x="6248400" y="3429000"/>
            <a:ext cx="304800" cy="762000"/>
            <a:chOff x="381000" y="3657600"/>
            <a:chExt cx="304800" cy="762000"/>
          </a:xfrm>
        </p:grpSpPr>
        <p:cxnSp>
          <p:nvCxnSpPr>
            <p:cNvPr id="118" name="Gerade Verbindung 117"/>
            <p:cNvCxnSpPr>
              <a:stCxn id="120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Ellipse 118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0" name="Ellipse 119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1" name="Gerade Verbindung 120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2" name="Gerade Verbindung 121"/>
          <p:cNvCxnSpPr/>
          <p:nvPr/>
        </p:nvCxnSpPr>
        <p:spPr bwMode="auto">
          <a:xfrm>
            <a:off x="6324600" y="3429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Line 32"/>
          <p:cNvSpPr>
            <a:spLocks noChangeShapeType="1"/>
          </p:cNvSpPr>
          <p:nvPr/>
        </p:nvSpPr>
        <p:spPr bwMode="auto">
          <a:xfrm>
            <a:off x="7086600" y="37338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4" name="Textfeld 123"/>
          <p:cNvSpPr txBox="1"/>
          <p:nvPr/>
        </p:nvSpPr>
        <p:spPr>
          <a:xfrm>
            <a:off x="4876800" y="4419600"/>
            <a:ext cx="1492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Cgs_dio</a:t>
            </a:r>
            <a:r>
              <a:rPr lang="de-DE" dirty="0" smtClean="0"/>
              <a:t> + </a:t>
            </a:r>
            <a:r>
              <a:rPr lang="de-DE" dirty="0" err="1" smtClean="0"/>
              <a:t>Cgs_out</a:t>
            </a:r>
            <a:endParaRPr lang="de-DE" dirty="0"/>
          </a:p>
        </p:txBody>
      </p:sp>
      <p:sp>
        <p:nvSpPr>
          <p:cNvPr id="125" name="Textfeld 124"/>
          <p:cNvSpPr txBox="1"/>
          <p:nvPr/>
        </p:nvSpPr>
        <p:spPr>
          <a:xfrm>
            <a:off x="5562600" y="5334000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gm_dio</a:t>
            </a:r>
            <a:endParaRPr lang="de-DE" dirty="0"/>
          </a:p>
        </p:txBody>
      </p:sp>
      <p:cxnSp>
        <p:nvCxnSpPr>
          <p:cNvPr id="126" name="Gerade Verbindung mit Pfeil 125"/>
          <p:cNvCxnSpPr/>
          <p:nvPr/>
        </p:nvCxnSpPr>
        <p:spPr bwMode="auto">
          <a:xfrm>
            <a:off x="6400800" y="4038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066800" y="5181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Tdio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3508919" y="4724400"/>
            <a:ext cx="475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Tout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5682004" y="3962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6864445" y="4648200"/>
            <a:ext cx="1060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gm_out</a:t>
            </a:r>
            <a:r>
              <a:rPr lang="de-DE" dirty="0" smtClean="0"/>
              <a:t> * Vin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828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71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graphicFrame>
        <p:nvGraphicFramePr>
          <p:cNvPr id="28" name="Objekt 2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51657415"/>
              </p:ext>
            </p:extLst>
          </p:nvPr>
        </p:nvGraphicFramePr>
        <p:xfrm>
          <a:off x="5410200" y="1371600"/>
          <a:ext cx="26416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57" name="Formel" r:id="rId4" imgW="1739880" imgH="444240" progId="Equation.3">
                  <p:embed/>
                </p:oleObj>
              </mc:Choice>
              <mc:Fallback>
                <p:oleObj name="Formel" r:id="rId4" imgW="1739880" imgH="444240" progId="Equation.3">
                  <p:embed/>
                  <p:pic>
                    <p:nvPicPr>
                      <p:cNvPr id="0" name="Objekt 7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371600"/>
                        <a:ext cx="2641600" cy="6746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" name="Rechteck 129"/>
          <p:cNvSpPr/>
          <p:nvPr/>
        </p:nvSpPr>
        <p:spPr bwMode="auto">
          <a:xfrm>
            <a:off x="6629400" y="4495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>
            <a:stCxn id="130" idx="2"/>
          </p:cNvCxnSpPr>
          <p:nvPr/>
        </p:nvCxnSpPr>
        <p:spPr bwMode="auto">
          <a:xfrm>
            <a:off x="67056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" name="Textfeld 130"/>
          <p:cNvSpPr txBox="1"/>
          <p:nvPr/>
        </p:nvSpPr>
        <p:spPr>
          <a:xfrm>
            <a:off x="6324600" y="53340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Rds_dio</a:t>
            </a:r>
            <a:endParaRPr lang="de-DE" dirty="0"/>
          </a:p>
        </p:txBody>
      </p:sp>
      <p:cxnSp>
        <p:nvCxnSpPr>
          <p:cNvPr id="132" name="Gerade Verbindung 131"/>
          <p:cNvCxnSpPr/>
          <p:nvPr/>
        </p:nvCxnSpPr>
        <p:spPr bwMode="auto">
          <a:xfrm flipH="1">
            <a:off x="6553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670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1722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5" name="Gerade Verbindung mit Pfeil 2054"/>
          <p:cNvCxnSpPr/>
          <p:nvPr/>
        </p:nvCxnSpPr>
        <p:spPr bwMode="auto">
          <a:xfrm flipV="1">
            <a:off x="6172200" y="4876800"/>
            <a:ext cx="1524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mit Pfeil 141"/>
          <p:cNvCxnSpPr/>
          <p:nvPr/>
        </p:nvCxnSpPr>
        <p:spPr bwMode="auto">
          <a:xfrm flipV="1">
            <a:off x="6477000" y="4876800"/>
            <a:ext cx="1524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Textfeld 132"/>
          <p:cNvSpPr txBox="1"/>
          <p:nvPr/>
        </p:nvSpPr>
        <p:spPr>
          <a:xfrm>
            <a:off x="7219989" y="38100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sp>
        <p:nvSpPr>
          <p:cNvPr id="134" name="Textfeld 133"/>
          <p:cNvSpPr txBox="1"/>
          <p:nvPr/>
        </p:nvSpPr>
        <p:spPr>
          <a:xfrm>
            <a:off x="3505200" y="3733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86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Stromspiegel als Verstärker</a:t>
            </a:r>
          </a:p>
          <a:p>
            <a:r>
              <a:rPr lang="de-DE" sz="1400" dirty="0" smtClean="0"/>
              <a:t>Bandbreite ist hoch (n*</a:t>
            </a:r>
            <a:r>
              <a:rPr lang="de-DE" sz="1400" dirty="0" err="1" smtClean="0"/>
              <a:t>Cgs</a:t>
            </a:r>
            <a:r>
              <a:rPr lang="de-DE" sz="1400" dirty="0" smtClean="0"/>
              <a:t>/</a:t>
            </a:r>
            <a:r>
              <a:rPr lang="de-DE" sz="1400" dirty="0" err="1" smtClean="0"/>
              <a:t>gm</a:t>
            </a:r>
            <a:r>
              <a:rPr lang="de-DE" sz="1400" dirty="0" smtClean="0"/>
              <a:t>) (~GHz)</a:t>
            </a:r>
          </a:p>
          <a:p>
            <a:r>
              <a:rPr lang="de-DE" sz="1400" dirty="0" smtClean="0"/>
              <a:t>Signalübertragung (</a:t>
            </a:r>
            <a:r>
              <a:rPr lang="de-DE" sz="1400" dirty="0" err="1" smtClean="0"/>
              <a:t>Rin</a:t>
            </a:r>
            <a:r>
              <a:rPr lang="de-DE" sz="1400" dirty="0" smtClean="0"/>
              <a:t> ~ 100Ohm)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pSp>
        <p:nvGrpSpPr>
          <p:cNvPr id="23" name="Gruppieren 22"/>
          <p:cNvGrpSpPr/>
          <p:nvPr/>
        </p:nvGrpSpPr>
        <p:grpSpPr>
          <a:xfrm>
            <a:off x="914400" y="3124200"/>
            <a:ext cx="304800" cy="762000"/>
            <a:chOff x="381000" y="3657600"/>
            <a:chExt cx="304800" cy="762000"/>
          </a:xfrm>
        </p:grpSpPr>
        <p:cxnSp>
          <p:nvCxnSpPr>
            <p:cNvPr id="50" name="Gerade Verbindung 49"/>
            <p:cNvCxnSpPr>
              <a:stCxn id="49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Ellipse 47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9" name="Ellipse 48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1" name="Gerade Verbindung 50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3" name="Gerade Verbindung mit Pfeil 52"/>
          <p:cNvCxnSpPr/>
          <p:nvPr/>
        </p:nvCxnSpPr>
        <p:spPr bwMode="auto">
          <a:xfrm>
            <a:off x="1066800" y="40386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10668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1066800" y="3886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0668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9144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1600200" y="45720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uppieren 68"/>
          <p:cNvGrpSpPr/>
          <p:nvPr/>
        </p:nvGrpSpPr>
        <p:grpSpPr>
          <a:xfrm>
            <a:off x="3429000" y="4191000"/>
            <a:ext cx="533400" cy="762000"/>
            <a:chOff x="1600200" y="4419600"/>
            <a:chExt cx="533400" cy="762000"/>
          </a:xfrm>
        </p:grpSpPr>
        <p:sp>
          <p:nvSpPr>
            <p:cNvPr id="7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0" name="Gerade Verbindung 79"/>
          <p:cNvCxnSpPr/>
          <p:nvPr/>
        </p:nvCxnSpPr>
        <p:spPr bwMode="auto">
          <a:xfrm>
            <a:off x="3810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78" idx="0"/>
          </p:cNvCxnSpPr>
          <p:nvPr/>
        </p:nvCxnSpPr>
        <p:spPr bwMode="auto">
          <a:xfrm>
            <a:off x="3962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716256" y="38100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31" name="Gruppieren 30"/>
          <p:cNvGrpSpPr/>
          <p:nvPr/>
        </p:nvGrpSpPr>
        <p:grpSpPr>
          <a:xfrm flipH="1">
            <a:off x="1066800" y="41910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10668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1600200" y="4191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990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39624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066800" y="4724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Tdio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3508919" y="4724400"/>
            <a:ext cx="475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Tout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828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71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3886200" y="34290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 flipV="1">
            <a:off x="3962400" y="3124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Line 32"/>
          <p:cNvSpPr>
            <a:spLocks noChangeShapeType="1"/>
          </p:cNvSpPr>
          <p:nvPr/>
        </p:nvSpPr>
        <p:spPr bwMode="auto">
          <a:xfrm>
            <a:off x="3810000" y="31242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3962400" y="4038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4267200" y="3733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479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PMOS und NMOS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pSp>
        <p:nvGrpSpPr>
          <p:cNvPr id="23" name="Gruppieren 22"/>
          <p:cNvGrpSpPr/>
          <p:nvPr/>
        </p:nvGrpSpPr>
        <p:grpSpPr>
          <a:xfrm>
            <a:off x="914400" y="4038600"/>
            <a:ext cx="304800" cy="762000"/>
            <a:chOff x="381000" y="3657600"/>
            <a:chExt cx="304800" cy="762000"/>
          </a:xfrm>
        </p:grpSpPr>
        <p:cxnSp>
          <p:nvCxnSpPr>
            <p:cNvPr id="50" name="Gerade Verbindung 49"/>
            <p:cNvCxnSpPr>
              <a:stCxn id="49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Ellipse 47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9" name="Ellipse 48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1" name="Gerade Verbindung 50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3" name="Gerade Verbindung mit Pfeil 52"/>
          <p:cNvCxnSpPr/>
          <p:nvPr/>
        </p:nvCxnSpPr>
        <p:spPr bwMode="auto">
          <a:xfrm>
            <a:off x="1066800" y="49530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1066800" y="4800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10668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066800" y="5791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914400" y="601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uppieren 68"/>
          <p:cNvGrpSpPr/>
          <p:nvPr/>
        </p:nvGrpSpPr>
        <p:grpSpPr>
          <a:xfrm>
            <a:off x="2133600" y="5105400"/>
            <a:ext cx="533400" cy="762000"/>
            <a:chOff x="1600200" y="4419600"/>
            <a:chExt cx="533400" cy="762000"/>
          </a:xfrm>
        </p:grpSpPr>
        <p:sp>
          <p:nvSpPr>
            <p:cNvPr id="7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0" name="Gerade Verbindung 79"/>
          <p:cNvCxnSpPr/>
          <p:nvPr/>
        </p:nvCxnSpPr>
        <p:spPr bwMode="auto">
          <a:xfrm>
            <a:off x="2514600" y="601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78" idx="0"/>
          </p:cNvCxnSpPr>
          <p:nvPr/>
        </p:nvCxnSpPr>
        <p:spPr bwMode="auto">
          <a:xfrm>
            <a:off x="2667000" y="5867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716256" y="47244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31" name="Gruppieren 30"/>
          <p:cNvGrpSpPr/>
          <p:nvPr/>
        </p:nvGrpSpPr>
        <p:grpSpPr>
          <a:xfrm flipH="1">
            <a:off x="1066800" y="51054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10668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16002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990600" y="4038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066800" y="563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Tdio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2213519" y="5638800"/>
            <a:ext cx="475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Tout</a:t>
            </a:r>
            <a:endParaRPr lang="de-DE" dirty="0"/>
          </a:p>
        </p:txBody>
      </p:sp>
      <p:cxnSp>
        <p:nvCxnSpPr>
          <p:cNvPr id="57" name="Gerade Verbindung 56"/>
          <p:cNvCxnSpPr/>
          <p:nvPr/>
        </p:nvCxnSpPr>
        <p:spPr bwMode="auto">
          <a:xfrm flipV="1">
            <a:off x="1066800" y="2133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685800" y="2133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 flipV="1">
            <a:off x="1600200" y="2667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2" name="Gruppieren 61"/>
          <p:cNvGrpSpPr/>
          <p:nvPr/>
        </p:nvGrpSpPr>
        <p:grpSpPr>
          <a:xfrm flipV="1">
            <a:off x="2133600" y="22860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3" name="Gerade Verbindung 62"/>
          <p:cNvCxnSpPr/>
          <p:nvPr/>
        </p:nvCxnSpPr>
        <p:spPr bwMode="auto">
          <a:xfrm flipV="1">
            <a:off x="2514600" y="213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4" name="Gruppieren 63"/>
          <p:cNvGrpSpPr/>
          <p:nvPr/>
        </p:nvGrpSpPr>
        <p:grpSpPr>
          <a:xfrm flipH="1" flipV="1">
            <a:off x="1066800" y="2286000"/>
            <a:ext cx="533400" cy="762000"/>
            <a:chOff x="1600200" y="4419600"/>
            <a:chExt cx="533400" cy="762000"/>
          </a:xfrm>
        </p:grpSpPr>
        <p:sp>
          <p:nvSpPr>
            <p:cNvPr id="6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5" name="Gerade Verbindung 64"/>
          <p:cNvCxnSpPr/>
          <p:nvPr/>
        </p:nvCxnSpPr>
        <p:spPr bwMode="auto">
          <a:xfrm flipV="1">
            <a:off x="10668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V="1">
            <a:off x="1600200" y="2667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2667000" y="2133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2286000" y="2590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Ellipse 95"/>
          <p:cNvSpPr/>
          <p:nvPr/>
        </p:nvSpPr>
        <p:spPr bwMode="auto">
          <a:xfrm>
            <a:off x="1295400" y="2590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/>
          <p:nvPr/>
        </p:nvCxnSpPr>
        <p:spPr bwMode="auto">
          <a:xfrm>
            <a:off x="1066800" y="3733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990600" y="3886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2636998" y="2514600"/>
            <a:ext cx="475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Tout</a:t>
            </a:r>
            <a:endParaRPr lang="de-DE" dirty="0"/>
          </a:p>
        </p:txBody>
      </p:sp>
      <p:cxnSp>
        <p:nvCxnSpPr>
          <p:cNvPr id="102" name="Gerade Verbindung mit Pfeil 101"/>
          <p:cNvCxnSpPr>
            <a:stCxn id="84" idx="0"/>
          </p:cNvCxnSpPr>
          <p:nvPr/>
        </p:nvCxnSpPr>
        <p:spPr bwMode="auto">
          <a:xfrm>
            <a:off x="1066800" y="2819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extfeld 102"/>
          <p:cNvSpPr txBox="1"/>
          <p:nvPr/>
        </p:nvSpPr>
        <p:spPr>
          <a:xfrm>
            <a:off x="1066800" y="30480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104" name="Gruppieren 103"/>
          <p:cNvGrpSpPr/>
          <p:nvPr/>
        </p:nvGrpSpPr>
        <p:grpSpPr>
          <a:xfrm>
            <a:off x="914400" y="3124200"/>
            <a:ext cx="304800" cy="762000"/>
            <a:chOff x="381000" y="3657600"/>
            <a:chExt cx="304800" cy="762000"/>
          </a:xfrm>
        </p:grpSpPr>
        <p:cxnSp>
          <p:nvCxnSpPr>
            <p:cNvPr id="105" name="Gerade Verbindung 104"/>
            <p:cNvCxnSpPr>
              <a:stCxn id="107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6" name="Ellipse 105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7" name="Ellipse 106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8" name="Gerade Verbindung 107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" name="Gerade Verbindung 6"/>
          <p:cNvCxnSpPr/>
          <p:nvPr/>
        </p:nvCxnSpPr>
        <p:spPr bwMode="auto">
          <a:xfrm>
            <a:off x="1600200" y="5486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685800" y="2514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Tdio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838200" y="1828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2438400" y="1828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829384" y="60198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114" name="Textfeld 113"/>
          <p:cNvSpPr txBox="1"/>
          <p:nvPr/>
        </p:nvSpPr>
        <p:spPr>
          <a:xfrm>
            <a:off x="2362200" y="60198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cxnSp>
        <p:nvCxnSpPr>
          <p:cNvPr id="115" name="Gerade Verbindung 114"/>
          <p:cNvCxnSpPr/>
          <p:nvPr/>
        </p:nvCxnSpPr>
        <p:spPr bwMode="auto">
          <a:xfrm>
            <a:off x="2286000" y="2133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2671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Fehler wegen </a:t>
            </a:r>
            <a:r>
              <a:rPr lang="de-DE" sz="1400" dirty="0" err="1" smtClean="0"/>
              <a:t>Rds</a:t>
            </a:r>
            <a:r>
              <a:rPr lang="de-DE" sz="1400" dirty="0" smtClean="0"/>
              <a:t>: Vin != </a:t>
            </a:r>
            <a:r>
              <a:rPr lang="de-DE" sz="1400" dirty="0" err="1" smtClean="0"/>
              <a:t>Vout</a:t>
            </a:r>
            <a:r>
              <a:rPr lang="de-DE" sz="1400" dirty="0" smtClean="0"/>
              <a:t> =&gt; </a:t>
            </a:r>
            <a:r>
              <a:rPr lang="de-DE" sz="1400" dirty="0" err="1" smtClean="0"/>
              <a:t>Iout</a:t>
            </a:r>
            <a:r>
              <a:rPr lang="de-DE" sz="1400" dirty="0" smtClean="0"/>
              <a:t> != n </a:t>
            </a:r>
            <a:r>
              <a:rPr lang="de-DE" sz="1400" dirty="0" err="1" smtClean="0"/>
              <a:t>Iin</a:t>
            </a:r>
            <a:endParaRPr lang="de-DE" sz="1400" dirty="0" smtClean="0"/>
          </a:p>
          <a:p>
            <a:r>
              <a:rPr lang="de-DE" sz="1400" dirty="0" smtClean="0"/>
              <a:t>„Nichtlinearität“ – Signalabhängiger Fehler</a:t>
            </a:r>
          </a:p>
          <a:p>
            <a:r>
              <a:rPr lang="de-DE" sz="1400" dirty="0" smtClean="0"/>
              <a:t>L groß hilft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grpSp>
        <p:nvGrpSpPr>
          <p:cNvPr id="23" name="Gruppieren 22"/>
          <p:cNvGrpSpPr/>
          <p:nvPr/>
        </p:nvGrpSpPr>
        <p:grpSpPr>
          <a:xfrm>
            <a:off x="914400" y="3124200"/>
            <a:ext cx="304800" cy="762000"/>
            <a:chOff x="381000" y="3657600"/>
            <a:chExt cx="304800" cy="762000"/>
          </a:xfrm>
        </p:grpSpPr>
        <p:cxnSp>
          <p:nvCxnSpPr>
            <p:cNvPr id="50" name="Gerade Verbindung 49"/>
            <p:cNvCxnSpPr>
              <a:stCxn id="49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Ellipse 47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9" name="Ellipse 48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1" name="Gerade Verbindung 50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3" name="Gerade Verbindung mit Pfeil 52"/>
          <p:cNvCxnSpPr/>
          <p:nvPr/>
        </p:nvCxnSpPr>
        <p:spPr bwMode="auto">
          <a:xfrm>
            <a:off x="1066800" y="38100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10668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1066800" y="3886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0668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9144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1600200" y="45720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uppieren 68"/>
          <p:cNvGrpSpPr/>
          <p:nvPr/>
        </p:nvGrpSpPr>
        <p:grpSpPr>
          <a:xfrm>
            <a:off x="3429000" y="4191000"/>
            <a:ext cx="533400" cy="762000"/>
            <a:chOff x="1600200" y="4419600"/>
            <a:chExt cx="533400" cy="762000"/>
          </a:xfrm>
        </p:grpSpPr>
        <p:sp>
          <p:nvSpPr>
            <p:cNvPr id="7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0" name="Gerade Verbindung 79"/>
          <p:cNvCxnSpPr/>
          <p:nvPr/>
        </p:nvCxnSpPr>
        <p:spPr bwMode="auto">
          <a:xfrm>
            <a:off x="3810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78" idx="0"/>
          </p:cNvCxnSpPr>
          <p:nvPr/>
        </p:nvCxnSpPr>
        <p:spPr bwMode="auto">
          <a:xfrm>
            <a:off x="3962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716256" y="38100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31" name="Gruppieren 30"/>
          <p:cNvGrpSpPr/>
          <p:nvPr/>
        </p:nvGrpSpPr>
        <p:grpSpPr>
          <a:xfrm flipH="1">
            <a:off x="1066800" y="41910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 rot="10800000">
            <a:off x="10668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1600200" y="4191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990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066800" y="4724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Tdio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3508919" y="4724400"/>
            <a:ext cx="475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Tout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828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71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grpSp>
        <p:nvGrpSpPr>
          <p:cNvPr id="130" name="Gruppieren 129"/>
          <p:cNvGrpSpPr/>
          <p:nvPr/>
        </p:nvGrpSpPr>
        <p:grpSpPr>
          <a:xfrm>
            <a:off x="4343400" y="4191000"/>
            <a:ext cx="152400" cy="762000"/>
            <a:chOff x="6705600" y="4648200"/>
            <a:chExt cx="152400" cy="762000"/>
          </a:xfrm>
        </p:grpSpPr>
        <p:cxnSp>
          <p:nvCxnSpPr>
            <p:cNvPr id="131" name="Gerade Verbindung 130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2" name="Rechteck 131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3" name="Gerade Verbindung 13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4" name="Gerade Verbindung 133"/>
          <p:cNvCxnSpPr/>
          <p:nvPr/>
        </p:nvCxnSpPr>
        <p:spPr bwMode="auto">
          <a:xfrm>
            <a:off x="4267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44196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962400" y="4191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6" name="Gruppieren 135"/>
          <p:cNvGrpSpPr/>
          <p:nvPr/>
        </p:nvGrpSpPr>
        <p:grpSpPr>
          <a:xfrm>
            <a:off x="533400" y="4191000"/>
            <a:ext cx="152400" cy="762000"/>
            <a:chOff x="6705600" y="4648200"/>
            <a:chExt cx="152400" cy="762000"/>
          </a:xfrm>
        </p:grpSpPr>
        <p:cxnSp>
          <p:nvCxnSpPr>
            <p:cNvPr id="137" name="Gerade Verbindung 136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8" name="Rechteck 137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9" name="Gerade Verbindung 138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0" name="Gerade Verbindung 139"/>
          <p:cNvCxnSpPr/>
          <p:nvPr/>
        </p:nvCxnSpPr>
        <p:spPr bwMode="auto">
          <a:xfrm>
            <a:off x="4572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6096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09600" y="4191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3962400" y="3581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Textfeld 142"/>
          <p:cNvSpPr txBox="1"/>
          <p:nvPr/>
        </p:nvSpPr>
        <p:spPr>
          <a:xfrm>
            <a:off x="3534112" y="38100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362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L vergrößert </a:t>
            </a:r>
            <a:r>
              <a:rPr lang="de-DE" sz="1400" dirty="0" err="1" smtClean="0"/>
              <a:t>Vdssat</a:t>
            </a:r>
            <a:r>
              <a:rPr lang="de-DE" sz="1400" dirty="0" smtClean="0"/>
              <a:t>, Signalbereich wird </a:t>
            </a:r>
            <a:r>
              <a:rPr lang="de-DE" sz="1400" dirty="0" err="1" smtClean="0"/>
              <a:t>linietiert</a:t>
            </a:r>
            <a:endParaRPr lang="de-DE" sz="1400" dirty="0" smtClean="0"/>
          </a:p>
          <a:p>
            <a:r>
              <a:rPr lang="de-DE" sz="1400" dirty="0" smtClean="0"/>
              <a:t>Warum ist ein größer Signalbereich wichtig: S/N Verhältnis</a:t>
            </a:r>
          </a:p>
          <a:p>
            <a:r>
              <a:rPr lang="de-DE" sz="1400" dirty="0" smtClean="0"/>
              <a:t>Kompromiss: Geschwindigkeit, Linearität, Verstärkung, Spannungsversorgung, Stromverbrauch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grpSp>
        <p:nvGrpSpPr>
          <p:cNvPr id="23" name="Gruppieren 22"/>
          <p:cNvGrpSpPr/>
          <p:nvPr/>
        </p:nvGrpSpPr>
        <p:grpSpPr>
          <a:xfrm>
            <a:off x="914400" y="3124200"/>
            <a:ext cx="304800" cy="762000"/>
            <a:chOff x="381000" y="3657600"/>
            <a:chExt cx="304800" cy="762000"/>
          </a:xfrm>
        </p:grpSpPr>
        <p:cxnSp>
          <p:nvCxnSpPr>
            <p:cNvPr id="50" name="Gerade Verbindung 49"/>
            <p:cNvCxnSpPr>
              <a:stCxn id="49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Ellipse 47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9" name="Ellipse 48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1" name="Gerade Verbindung 50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3" name="Gerade Verbindung mit Pfeil 52"/>
          <p:cNvCxnSpPr/>
          <p:nvPr/>
        </p:nvCxnSpPr>
        <p:spPr bwMode="auto">
          <a:xfrm>
            <a:off x="1066800" y="40386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10668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1066800" y="3886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0668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9144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1600200" y="45720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uppieren 68"/>
          <p:cNvGrpSpPr/>
          <p:nvPr/>
        </p:nvGrpSpPr>
        <p:grpSpPr>
          <a:xfrm>
            <a:off x="3429000" y="4191000"/>
            <a:ext cx="533400" cy="762000"/>
            <a:chOff x="1600200" y="4419600"/>
            <a:chExt cx="533400" cy="762000"/>
          </a:xfrm>
        </p:grpSpPr>
        <p:sp>
          <p:nvSpPr>
            <p:cNvPr id="7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0" name="Gerade Verbindung 79"/>
          <p:cNvCxnSpPr/>
          <p:nvPr/>
        </p:nvCxnSpPr>
        <p:spPr bwMode="auto">
          <a:xfrm>
            <a:off x="3810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78" idx="0"/>
          </p:cNvCxnSpPr>
          <p:nvPr/>
        </p:nvCxnSpPr>
        <p:spPr bwMode="auto">
          <a:xfrm>
            <a:off x="3962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716256" y="38100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31" name="Gruppieren 30"/>
          <p:cNvGrpSpPr/>
          <p:nvPr/>
        </p:nvGrpSpPr>
        <p:grpSpPr>
          <a:xfrm flipH="1">
            <a:off x="1066800" y="41910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10668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1600200" y="4191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990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39624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066800" y="4724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Tdio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3508919" y="4724400"/>
            <a:ext cx="475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Tout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828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71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3886200" y="34290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 flipV="1">
            <a:off x="3962400" y="3124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Line 32"/>
          <p:cNvSpPr>
            <a:spLocks noChangeShapeType="1"/>
          </p:cNvSpPr>
          <p:nvPr/>
        </p:nvSpPr>
        <p:spPr bwMode="auto">
          <a:xfrm>
            <a:off x="3810000" y="31242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7" name="Gerade Verbindung mit Pfeil 6"/>
          <p:cNvCxnSpPr/>
          <p:nvPr/>
        </p:nvCxnSpPr>
        <p:spPr bwMode="auto">
          <a:xfrm flipV="1">
            <a:off x="4267200" y="4191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hteck 7"/>
          <p:cNvSpPr/>
          <p:nvPr/>
        </p:nvSpPr>
        <p:spPr bwMode="auto">
          <a:xfrm>
            <a:off x="4191000" y="3124200"/>
            <a:ext cx="152400" cy="1066800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332570" y="4648200"/>
            <a:ext cx="5973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 kurz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628772" y="4648200"/>
            <a:ext cx="5957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 lang</a:t>
            </a:r>
            <a:endParaRPr lang="de-DE" dirty="0"/>
          </a:p>
        </p:txBody>
      </p:sp>
      <p:cxnSp>
        <p:nvCxnSpPr>
          <p:cNvPr id="137" name="Gerade Verbindung mit Pfeil 136"/>
          <p:cNvCxnSpPr>
            <a:endCxn id="138" idx="2"/>
          </p:cNvCxnSpPr>
          <p:nvPr/>
        </p:nvCxnSpPr>
        <p:spPr bwMode="auto">
          <a:xfrm flipV="1">
            <a:off x="5562600" y="38100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Rechteck 137"/>
          <p:cNvSpPr/>
          <p:nvPr/>
        </p:nvSpPr>
        <p:spPr bwMode="auto">
          <a:xfrm>
            <a:off x="5486400" y="3124200"/>
            <a:ext cx="152400" cy="685800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4343400" y="441960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4343400" y="3886200"/>
            <a:ext cx="1111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Signalbereich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5638800" y="3429000"/>
            <a:ext cx="1111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Signalbereich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3625834" y="2819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035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err="1" smtClean="0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err="1"/>
              <a:t>Kaskode</a:t>
            </a:r>
            <a:r>
              <a:rPr lang="de-DE" sz="1400" dirty="0"/>
              <a:t> ist ein </a:t>
            </a:r>
            <a:r>
              <a:rPr lang="de-DE" sz="1400" dirty="0" smtClean="0"/>
              <a:t>Impedanzwandler</a:t>
            </a:r>
          </a:p>
          <a:p>
            <a:r>
              <a:rPr lang="de-DE" sz="1400" dirty="0" err="1" smtClean="0"/>
              <a:t>Iout</a:t>
            </a:r>
            <a:r>
              <a:rPr lang="de-DE" sz="1400" dirty="0" smtClean="0"/>
              <a:t> = </a:t>
            </a:r>
            <a:r>
              <a:rPr lang="de-DE" sz="1400" dirty="0" err="1" smtClean="0"/>
              <a:t>Iin</a:t>
            </a:r>
            <a:endParaRPr lang="de-DE" sz="1400" dirty="0" smtClean="0"/>
          </a:p>
          <a:p>
            <a:r>
              <a:rPr lang="de-DE" sz="1400" dirty="0" err="1"/>
              <a:t>Rin</a:t>
            </a:r>
            <a:r>
              <a:rPr lang="de-DE" sz="1400" dirty="0"/>
              <a:t> </a:t>
            </a:r>
            <a:r>
              <a:rPr lang="de-DE" sz="1400" dirty="0" smtClean="0"/>
              <a:t>= 1/</a:t>
            </a:r>
            <a:r>
              <a:rPr lang="de-DE" sz="1400" dirty="0" err="1" smtClean="0"/>
              <a:t>gm_casc</a:t>
            </a:r>
            <a:r>
              <a:rPr lang="de-DE" sz="1400" dirty="0" smtClean="0"/>
              <a:t> (klein)</a:t>
            </a:r>
          </a:p>
          <a:p>
            <a:r>
              <a:rPr lang="de-DE" sz="1400" dirty="0" err="1"/>
              <a:t>Rout</a:t>
            </a:r>
            <a:r>
              <a:rPr lang="de-DE" sz="1400" dirty="0"/>
              <a:t> = </a:t>
            </a:r>
            <a:r>
              <a:rPr lang="de-DE" sz="1400" dirty="0" err="1"/>
              <a:t>gmcasc</a:t>
            </a:r>
            <a:r>
              <a:rPr lang="de-DE" sz="1400" dirty="0"/>
              <a:t> </a:t>
            </a:r>
            <a:r>
              <a:rPr lang="de-DE" sz="1400" dirty="0" err="1"/>
              <a:t>rdscasc</a:t>
            </a:r>
            <a:r>
              <a:rPr lang="de-DE" sz="1400" dirty="0"/>
              <a:t> * </a:t>
            </a:r>
            <a:r>
              <a:rPr lang="de-DE" sz="1400" dirty="0" err="1"/>
              <a:t>rdssig</a:t>
            </a:r>
            <a:r>
              <a:rPr lang="de-DE" sz="1400" dirty="0"/>
              <a:t> &gt; 10 * </a:t>
            </a:r>
            <a:r>
              <a:rPr lang="de-DE" sz="1400" dirty="0" err="1"/>
              <a:t>rdssig</a:t>
            </a:r>
            <a:r>
              <a:rPr lang="de-DE" sz="1400" dirty="0"/>
              <a:t> </a:t>
            </a:r>
            <a:r>
              <a:rPr lang="de-DE" sz="1400" dirty="0" smtClean="0"/>
              <a:t>(groß</a:t>
            </a:r>
            <a:r>
              <a:rPr lang="de-DE" sz="1400" dirty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cxnSp>
        <p:nvCxnSpPr>
          <p:cNvPr id="53" name="Gerade Verbindung mit Pfeil 52"/>
          <p:cNvCxnSpPr/>
          <p:nvPr/>
        </p:nvCxnSpPr>
        <p:spPr bwMode="auto">
          <a:xfrm>
            <a:off x="2895600" y="49530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895600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8956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8956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2895600" y="48006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31" name="Gruppieren 30"/>
          <p:cNvGrpSpPr/>
          <p:nvPr/>
        </p:nvGrpSpPr>
        <p:grpSpPr>
          <a:xfrm flipH="1">
            <a:off x="2895600" y="41910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6" name="Gruppieren 55"/>
          <p:cNvGrpSpPr/>
          <p:nvPr/>
        </p:nvGrpSpPr>
        <p:grpSpPr>
          <a:xfrm>
            <a:off x="2743200" y="4953000"/>
            <a:ext cx="304800" cy="762000"/>
            <a:chOff x="381000" y="3657600"/>
            <a:chExt cx="304800" cy="762000"/>
          </a:xfrm>
        </p:grpSpPr>
        <p:cxnSp>
          <p:nvCxnSpPr>
            <p:cNvPr id="57" name="Gerade Verbindung 56"/>
            <p:cNvCxnSpPr>
              <a:stCxn id="61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Ellipse 58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Ellipse 60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3" name="Gerade Verbindung 62"/>
          <p:cNvCxnSpPr/>
          <p:nvPr/>
        </p:nvCxnSpPr>
        <p:spPr bwMode="auto">
          <a:xfrm>
            <a:off x="2819400" y="571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feld 63"/>
          <p:cNvSpPr txBox="1"/>
          <p:nvPr/>
        </p:nvSpPr>
        <p:spPr>
          <a:xfrm>
            <a:off x="2895600" y="4114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cxnSp>
        <p:nvCxnSpPr>
          <p:cNvPr id="3" name="Gerade Verbindung 2"/>
          <p:cNvCxnSpPr>
            <a:stCxn id="64" idx="1"/>
          </p:cNvCxnSpPr>
          <p:nvPr/>
        </p:nvCxnSpPr>
        <p:spPr bwMode="auto">
          <a:xfrm flipV="1">
            <a:off x="2895600" y="3200400"/>
            <a:ext cx="0" cy="105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3429000" y="5105400"/>
            <a:ext cx="609600" cy="609600"/>
            <a:chOff x="1295400" y="5334000"/>
            <a:chExt cx="609600" cy="6096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" name="Gerade Verbindung 9"/>
          <p:cNvCxnSpPr/>
          <p:nvPr/>
        </p:nvCxnSpPr>
        <p:spPr bwMode="auto">
          <a:xfrm>
            <a:off x="34290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3733800" y="4572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>
            <a:off x="7620000" y="49530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7620000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76200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76200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7620000" y="48006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87" name="Gruppieren 86"/>
          <p:cNvGrpSpPr/>
          <p:nvPr/>
        </p:nvGrpSpPr>
        <p:grpSpPr>
          <a:xfrm flipH="1">
            <a:off x="7620000" y="4191000"/>
            <a:ext cx="533400" cy="762000"/>
            <a:chOff x="1600200" y="4419600"/>
            <a:chExt cx="533400" cy="762000"/>
          </a:xfrm>
        </p:grpSpPr>
        <p:sp>
          <p:nvSpPr>
            <p:cNvPr id="8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6" name="Gruppieren 95"/>
          <p:cNvGrpSpPr/>
          <p:nvPr/>
        </p:nvGrpSpPr>
        <p:grpSpPr>
          <a:xfrm>
            <a:off x="7467600" y="4953000"/>
            <a:ext cx="304800" cy="762000"/>
            <a:chOff x="381000" y="3657600"/>
            <a:chExt cx="304800" cy="762000"/>
          </a:xfrm>
        </p:grpSpPr>
        <p:cxnSp>
          <p:nvCxnSpPr>
            <p:cNvPr id="97" name="Gerade Verbindung 96"/>
            <p:cNvCxnSpPr>
              <a:stCxn id="99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" name="Ellipse 97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Ellipse 98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0" name="Gerade Verbindung 99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1" name="Gerade Verbindung 100"/>
          <p:cNvCxnSpPr/>
          <p:nvPr/>
        </p:nvCxnSpPr>
        <p:spPr bwMode="auto">
          <a:xfrm>
            <a:off x="7543800" y="571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Textfeld 101"/>
          <p:cNvSpPr txBox="1"/>
          <p:nvPr/>
        </p:nvSpPr>
        <p:spPr>
          <a:xfrm>
            <a:off x="7620000" y="4114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cxnSp>
        <p:nvCxnSpPr>
          <p:cNvPr id="103" name="Gerade Verbindung 102"/>
          <p:cNvCxnSpPr>
            <a:stCxn id="102" idx="1"/>
          </p:cNvCxnSpPr>
          <p:nvPr/>
        </p:nvCxnSpPr>
        <p:spPr bwMode="auto">
          <a:xfrm flipV="1">
            <a:off x="7620000" y="3200400"/>
            <a:ext cx="0" cy="105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4" name="Gruppieren 103"/>
          <p:cNvGrpSpPr/>
          <p:nvPr/>
        </p:nvGrpSpPr>
        <p:grpSpPr>
          <a:xfrm>
            <a:off x="8153400" y="5105400"/>
            <a:ext cx="609600" cy="609600"/>
            <a:chOff x="1295400" y="5334000"/>
            <a:chExt cx="609600" cy="609600"/>
          </a:xfrm>
        </p:grpSpPr>
        <p:cxnSp>
          <p:nvCxnSpPr>
            <p:cNvPr id="105" name="Gerade Verbindung 104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Gerade Verbindung 106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0" name="Gerade Verbindung 109"/>
          <p:cNvCxnSpPr/>
          <p:nvPr/>
        </p:nvCxnSpPr>
        <p:spPr bwMode="auto">
          <a:xfrm>
            <a:off x="81534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V="1">
            <a:off x="8458200" y="4572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2" name="Gruppieren 111"/>
          <p:cNvGrpSpPr/>
          <p:nvPr/>
        </p:nvGrpSpPr>
        <p:grpSpPr>
          <a:xfrm>
            <a:off x="7086600" y="4953000"/>
            <a:ext cx="152400" cy="762000"/>
            <a:chOff x="6705600" y="4648200"/>
            <a:chExt cx="152400" cy="762000"/>
          </a:xfrm>
        </p:grpSpPr>
        <p:cxnSp>
          <p:nvCxnSpPr>
            <p:cNvPr id="113" name="Gerade Verbindung 112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4" name="Rechteck 113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5" name="Gerade Verbindung 114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6" name="Gerade Verbindung 115"/>
          <p:cNvCxnSpPr/>
          <p:nvPr/>
        </p:nvCxnSpPr>
        <p:spPr bwMode="auto">
          <a:xfrm>
            <a:off x="7010400" y="5715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7162800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9" name="Gruppieren 118"/>
          <p:cNvGrpSpPr/>
          <p:nvPr/>
        </p:nvGrpSpPr>
        <p:grpSpPr>
          <a:xfrm>
            <a:off x="7086600" y="4191000"/>
            <a:ext cx="152400" cy="762000"/>
            <a:chOff x="6705600" y="4648200"/>
            <a:chExt cx="152400" cy="762000"/>
          </a:xfrm>
        </p:grpSpPr>
        <p:cxnSp>
          <p:nvCxnSpPr>
            <p:cNvPr id="120" name="Gerade Verbindung 119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1" name="Rechteck 120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2" name="Gerade Verbindung 121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4" name="Gerade Verbindung 123"/>
          <p:cNvCxnSpPr/>
          <p:nvPr/>
        </p:nvCxnSpPr>
        <p:spPr bwMode="auto">
          <a:xfrm>
            <a:off x="7162800" y="4191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2438400" y="4419600"/>
            <a:ext cx="577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Tcasc</a:t>
            </a:r>
            <a:endParaRPr lang="de-DE" dirty="0"/>
          </a:p>
        </p:txBody>
      </p:sp>
      <p:sp>
        <p:nvSpPr>
          <p:cNvPr id="125" name="Textfeld 124"/>
          <p:cNvSpPr txBox="1"/>
          <p:nvPr/>
        </p:nvSpPr>
        <p:spPr>
          <a:xfrm>
            <a:off x="7239000" y="4419600"/>
            <a:ext cx="577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Tcasc</a:t>
            </a:r>
            <a:endParaRPr lang="de-DE" dirty="0"/>
          </a:p>
        </p:txBody>
      </p:sp>
      <p:sp>
        <p:nvSpPr>
          <p:cNvPr id="126" name="Textfeld 125"/>
          <p:cNvSpPr txBox="1"/>
          <p:nvPr/>
        </p:nvSpPr>
        <p:spPr>
          <a:xfrm>
            <a:off x="6409162" y="441960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rdscasc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6460912" y="51816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rdssig</a:t>
            </a:r>
            <a:endParaRPr lang="de-DE" dirty="0"/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V="1">
            <a:off x="3352800" y="4724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3276600" y="4800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endParaRPr lang="de-DE" dirty="0"/>
          </a:p>
        </p:txBody>
      </p:sp>
      <p:cxnSp>
        <p:nvCxnSpPr>
          <p:cNvPr id="30" name="Gerade Verbindung mit Pfeil 29"/>
          <p:cNvCxnSpPr/>
          <p:nvPr/>
        </p:nvCxnSpPr>
        <p:spPr bwMode="auto">
          <a:xfrm>
            <a:off x="3352800" y="3581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Textfeld 132"/>
          <p:cNvSpPr txBox="1"/>
          <p:nvPr/>
        </p:nvSpPr>
        <p:spPr>
          <a:xfrm>
            <a:off x="3276600" y="3657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Rout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V="1">
            <a:off x="2895600" y="2819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Rechteck 134"/>
          <p:cNvSpPr/>
          <p:nvPr/>
        </p:nvSpPr>
        <p:spPr bwMode="auto">
          <a:xfrm>
            <a:off x="2819400" y="24384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9" name="Gerade Verbindung 138"/>
          <p:cNvCxnSpPr/>
          <p:nvPr/>
        </p:nvCxnSpPr>
        <p:spPr bwMode="auto">
          <a:xfrm flipV="1">
            <a:off x="2895600" y="2133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Line 32"/>
          <p:cNvSpPr>
            <a:spLocks noChangeShapeType="1"/>
          </p:cNvSpPr>
          <p:nvPr/>
        </p:nvSpPr>
        <p:spPr bwMode="auto">
          <a:xfrm>
            <a:off x="2743200" y="21336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41" name="Gerade Verbindung 140"/>
          <p:cNvCxnSpPr/>
          <p:nvPr/>
        </p:nvCxnSpPr>
        <p:spPr bwMode="auto">
          <a:xfrm flipV="1">
            <a:off x="7620000" y="2819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echteck 141"/>
          <p:cNvSpPr/>
          <p:nvPr/>
        </p:nvSpPr>
        <p:spPr bwMode="auto">
          <a:xfrm>
            <a:off x="7543800" y="24384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" name="Gerade Verbindung 142"/>
          <p:cNvCxnSpPr/>
          <p:nvPr/>
        </p:nvCxnSpPr>
        <p:spPr bwMode="auto">
          <a:xfrm flipV="1">
            <a:off x="7620000" y="2133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Line 32"/>
          <p:cNvSpPr>
            <a:spLocks noChangeShapeType="1"/>
          </p:cNvSpPr>
          <p:nvPr/>
        </p:nvSpPr>
        <p:spPr bwMode="auto">
          <a:xfrm>
            <a:off x="7467600" y="21336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" name="Textfeld 116"/>
          <p:cNvSpPr txBox="1"/>
          <p:nvPr/>
        </p:nvSpPr>
        <p:spPr>
          <a:xfrm>
            <a:off x="2412977" y="3200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pSp>
        <p:nvGrpSpPr>
          <p:cNvPr id="123" name="Gruppieren 122"/>
          <p:cNvGrpSpPr/>
          <p:nvPr/>
        </p:nvGrpSpPr>
        <p:grpSpPr>
          <a:xfrm flipH="1">
            <a:off x="5410200" y="1828800"/>
            <a:ext cx="533400" cy="762000"/>
            <a:chOff x="1600200" y="4419600"/>
            <a:chExt cx="533400" cy="762000"/>
          </a:xfrm>
        </p:grpSpPr>
        <p:sp>
          <p:nvSpPr>
            <p:cNvPr id="12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Textfeld 1"/>
          <p:cNvSpPr txBox="1"/>
          <p:nvPr/>
        </p:nvSpPr>
        <p:spPr>
          <a:xfrm>
            <a:off x="5562600" y="23622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715000" y="21614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45" name="Textfeld 144"/>
          <p:cNvSpPr txBox="1"/>
          <p:nvPr/>
        </p:nvSpPr>
        <p:spPr>
          <a:xfrm>
            <a:off x="5383601" y="23900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5943600" y="2133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5257800" y="182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6217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err="1" smtClean="0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err="1"/>
              <a:t>Kaskode</a:t>
            </a:r>
            <a:r>
              <a:rPr lang="de-DE" sz="1400" dirty="0"/>
              <a:t> ist ein </a:t>
            </a:r>
            <a:r>
              <a:rPr lang="de-DE" sz="1400" dirty="0" smtClean="0"/>
              <a:t>Impedanzwandler</a:t>
            </a:r>
          </a:p>
          <a:p>
            <a:r>
              <a:rPr lang="de-DE" sz="1400" dirty="0" err="1" smtClean="0"/>
              <a:t>Iout</a:t>
            </a:r>
            <a:r>
              <a:rPr lang="de-DE" sz="1400" dirty="0" smtClean="0"/>
              <a:t> = </a:t>
            </a:r>
            <a:r>
              <a:rPr lang="de-DE" sz="1400" dirty="0" err="1" smtClean="0"/>
              <a:t>Iin</a:t>
            </a:r>
            <a:endParaRPr lang="de-DE" sz="1400" dirty="0" smtClean="0"/>
          </a:p>
          <a:p>
            <a:r>
              <a:rPr lang="de-DE" sz="1400" dirty="0" err="1"/>
              <a:t>Rin</a:t>
            </a:r>
            <a:r>
              <a:rPr lang="de-DE" sz="1400" dirty="0"/>
              <a:t> </a:t>
            </a:r>
            <a:r>
              <a:rPr lang="de-DE" sz="1400" dirty="0" smtClean="0"/>
              <a:t>= 1/</a:t>
            </a:r>
            <a:r>
              <a:rPr lang="de-DE" sz="1400" dirty="0" err="1" smtClean="0"/>
              <a:t>gm_casc</a:t>
            </a:r>
            <a:r>
              <a:rPr lang="de-DE" sz="1400" dirty="0" smtClean="0"/>
              <a:t> (klein)</a:t>
            </a:r>
          </a:p>
          <a:p>
            <a:r>
              <a:rPr lang="de-DE" sz="1400" dirty="0" err="1" smtClean="0"/>
              <a:t>Rout</a:t>
            </a:r>
            <a:r>
              <a:rPr lang="de-DE" sz="1400" dirty="0" smtClean="0"/>
              <a:t> = </a:t>
            </a:r>
            <a:r>
              <a:rPr lang="de-DE" sz="1400" dirty="0" err="1" smtClean="0"/>
              <a:t>gmcasc</a:t>
            </a:r>
            <a:r>
              <a:rPr lang="de-DE" sz="1400" dirty="0" smtClean="0"/>
              <a:t> </a:t>
            </a:r>
            <a:r>
              <a:rPr lang="de-DE" sz="1400" dirty="0" err="1" smtClean="0"/>
              <a:t>rdscasc</a:t>
            </a:r>
            <a:r>
              <a:rPr lang="de-DE" sz="1400" dirty="0" smtClean="0"/>
              <a:t> * </a:t>
            </a:r>
            <a:r>
              <a:rPr lang="de-DE" sz="1400" dirty="0" err="1" smtClean="0"/>
              <a:t>rdssig</a:t>
            </a:r>
            <a:r>
              <a:rPr lang="de-DE" sz="1400" dirty="0" smtClean="0"/>
              <a:t> &gt; 10 * </a:t>
            </a:r>
            <a:r>
              <a:rPr lang="de-DE" sz="1400" dirty="0" err="1" smtClean="0"/>
              <a:t>rdssig</a:t>
            </a:r>
            <a:r>
              <a:rPr lang="de-DE" sz="1400" dirty="0" smtClean="0"/>
              <a:t> </a:t>
            </a:r>
            <a:r>
              <a:rPr lang="de-DE" sz="1400" dirty="0" smtClean="0"/>
              <a:t>(groß</a:t>
            </a:r>
            <a:r>
              <a:rPr lang="de-DE" sz="1400" dirty="0" smtClean="0"/>
              <a:t>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cxnSp>
        <p:nvCxnSpPr>
          <p:cNvPr id="150" name="Gerade Verbindung 149"/>
          <p:cNvCxnSpPr/>
          <p:nvPr/>
        </p:nvCxnSpPr>
        <p:spPr bwMode="auto">
          <a:xfrm>
            <a:off x="57150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Ellipse 150"/>
          <p:cNvSpPr/>
          <p:nvPr/>
        </p:nvSpPr>
        <p:spPr bwMode="auto">
          <a:xfrm>
            <a:off x="70866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2" name="Ellipse 151"/>
          <p:cNvSpPr/>
          <p:nvPr/>
        </p:nvSpPr>
        <p:spPr bwMode="auto">
          <a:xfrm>
            <a:off x="7086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>
            <a:stCxn id="152" idx="4"/>
          </p:cNvCxnSpPr>
          <p:nvPr/>
        </p:nvCxnSpPr>
        <p:spPr bwMode="auto">
          <a:xfrm>
            <a:off x="7239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72390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7239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Line 32"/>
          <p:cNvSpPr>
            <a:spLocks noChangeShapeType="1"/>
          </p:cNvSpPr>
          <p:nvPr/>
        </p:nvSpPr>
        <p:spPr bwMode="auto">
          <a:xfrm>
            <a:off x="5715000" y="5181600"/>
            <a:ext cx="2286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57" name="Gruppieren 156"/>
          <p:cNvGrpSpPr/>
          <p:nvPr/>
        </p:nvGrpSpPr>
        <p:grpSpPr>
          <a:xfrm>
            <a:off x="7924800" y="4419600"/>
            <a:ext cx="152400" cy="762000"/>
            <a:chOff x="6705600" y="4648200"/>
            <a:chExt cx="152400" cy="762000"/>
          </a:xfrm>
        </p:grpSpPr>
        <p:cxnSp>
          <p:nvCxnSpPr>
            <p:cNvPr id="158" name="Gerade Verbindung 15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9" name="Rechteck 15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0" name="Gerade Verbindung 15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2" name="Gerade Verbindung 161"/>
          <p:cNvCxnSpPr/>
          <p:nvPr/>
        </p:nvCxnSpPr>
        <p:spPr bwMode="auto">
          <a:xfrm>
            <a:off x="7620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72390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Textfeld 169"/>
          <p:cNvSpPr txBox="1"/>
          <p:nvPr/>
        </p:nvSpPr>
        <p:spPr>
          <a:xfrm>
            <a:off x="5764716" y="41910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VG</a:t>
            </a:r>
            <a:endParaRPr lang="de-DE" dirty="0"/>
          </a:p>
        </p:txBody>
      </p:sp>
      <p:sp>
        <p:nvSpPr>
          <p:cNvPr id="171" name="Textfeld 170"/>
          <p:cNvSpPr txBox="1"/>
          <p:nvPr/>
        </p:nvSpPr>
        <p:spPr>
          <a:xfrm>
            <a:off x="7239000" y="49530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cxnSp>
        <p:nvCxnSpPr>
          <p:cNvPr id="183" name="Gerade Verbindung mit Pfeil 182"/>
          <p:cNvCxnSpPr/>
          <p:nvPr/>
        </p:nvCxnSpPr>
        <p:spPr bwMode="auto">
          <a:xfrm>
            <a:off x="2125238" y="44196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125238" y="4191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2125238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2125238" y="4343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" name="Textfeld 186"/>
          <p:cNvSpPr txBox="1"/>
          <p:nvPr/>
        </p:nvSpPr>
        <p:spPr>
          <a:xfrm>
            <a:off x="2125238" y="42672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188" name="Gruppieren 187"/>
          <p:cNvGrpSpPr/>
          <p:nvPr/>
        </p:nvGrpSpPr>
        <p:grpSpPr>
          <a:xfrm flipH="1">
            <a:off x="2125238" y="3657600"/>
            <a:ext cx="533400" cy="762000"/>
            <a:chOff x="1600200" y="4419600"/>
            <a:chExt cx="533400" cy="762000"/>
          </a:xfrm>
        </p:grpSpPr>
        <p:sp>
          <p:nvSpPr>
            <p:cNvPr id="18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9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7" name="Gruppieren 196"/>
          <p:cNvGrpSpPr/>
          <p:nvPr/>
        </p:nvGrpSpPr>
        <p:grpSpPr>
          <a:xfrm>
            <a:off x="1972838" y="4419600"/>
            <a:ext cx="304800" cy="762000"/>
            <a:chOff x="381000" y="3657600"/>
            <a:chExt cx="304800" cy="762000"/>
          </a:xfrm>
        </p:grpSpPr>
        <p:cxnSp>
          <p:nvCxnSpPr>
            <p:cNvPr id="198" name="Gerade Verbindung 197"/>
            <p:cNvCxnSpPr>
              <a:stCxn id="200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9" name="Ellipse 198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00" name="Ellipse 199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1" name="Gerade Verbindung 200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2" name="Gerade Verbindung 201"/>
          <p:cNvCxnSpPr/>
          <p:nvPr/>
        </p:nvCxnSpPr>
        <p:spPr bwMode="auto">
          <a:xfrm>
            <a:off x="2049038" y="5181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3" name="Textfeld 202"/>
          <p:cNvSpPr txBox="1"/>
          <p:nvPr/>
        </p:nvSpPr>
        <p:spPr>
          <a:xfrm>
            <a:off x="2125238" y="35814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cxnSp>
        <p:nvCxnSpPr>
          <p:cNvPr id="204" name="Gerade Verbindung 203"/>
          <p:cNvCxnSpPr>
            <a:stCxn id="203" idx="1"/>
          </p:cNvCxnSpPr>
          <p:nvPr/>
        </p:nvCxnSpPr>
        <p:spPr bwMode="auto">
          <a:xfrm flipV="1">
            <a:off x="2125238" y="2667000"/>
            <a:ext cx="0" cy="105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5" name="Gruppieren 204"/>
          <p:cNvGrpSpPr/>
          <p:nvPr/>
        </p:nvGrpSpPr>
        <p:grpSpPr>
          <a:xfrm>
            <a:off x="2658638" y="4572000"/>
            <a:ext cx="609600" cy="609600"/>
            <a:chOff x="1295400" y="5334000"/>
            <a:chExt cx="609600" cy="609600"/>
          </a:xfrm>
        </p:grpSpPr>
        <p:cxnSp>
          <p:nvCxnSpPr>
            <p:cNvPr id="206" name="Gerade Verbindung 205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8" name="Gerade Verbindung 207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9" name="Gerade Verbindung 208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0" name="Gerade Verbindung 209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11" name="Gerade Verbindung 210"/>
          <p:cNvCxnSpPr/>
          <p:nvPr/>
        </p:nvCxnSpPr>
        <p:spPr bwMode="auto">
          <a:xfrm>
            <a:off x="2658638" y="4038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 Verbindung 211"/>
          <p:cNvCxnSpPr/>
          <p:nvPr/>
        </p:nvCxnSpPr>
        <p:spPr bwMode="auto">
          <a:xfrm flipV="1">
            <a:off x="2963438" y="4038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3" name="Gruppieren 212"/>
          <p:cNvGrpSpPr/>
          <p:nvPr/>
        </p:nvGrpSpPr>
        <p:grpSpPr>
          <a:xfrm>
            <a:off x="1591838" y="4419600"/>
            <a:ext cx="152400" cy="762000"/>
            <a:chOff x="6705600" y="4648200"/>
            <a:chExt cx="152400" cy="762000"/>
          </a:xfrm>
        </p:grpSpPr>
        <p:cxnSp>
          <p:nvCxnSpPr>
            <p:cNvPr id="214" name="Gerade Verbindung 213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5" name="Rechteck 214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6" name="Gerade Verbindung 215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17" name="Gerade Verbindung 216"/>
          <p:cNvCxnSpPr/>
          <p:nvPr/>
        </p:nvCxnSpPr>
        <p:spPr bwMode="auto">
          <a:xfrm>
            <a:off x="1515638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Gerade Verbindung 217"/>
          <p:cNvCxnSpPr/>
          <p:nvPr/>
        </p:nvCxnSpPr>
        <p:spPr bwMode="auto">
          <a:xfrm>
            <a:off x="1668038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9" name="Gruppieren 218"/>
          <p:cNvGrpSpPr/>
          <p:nvPr/>
        </p:nvGrpSpPr>
        <p:grpSpPr>
          <a:xfrm>
            <a:off x="1591838" y="3657600"/>
            <a:ext cx="152400" cy="762000"/>
            <a:chOff x="6705600" y="4648200"/>
            <a:chExt cx="152400" cy="762000"/>
          </a:xfrm>
        </p:grpSpPr>
        <p:cxnSp>
          <p:nvCxnSpPr>
            <p:cNvPr id="220" name="Gerade Verbindung 219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1" name="Rechteck 220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22" name="Gerade Verbindung 221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3" name="Gerade Verbindung 222"/>
          <p:cNvCxnSpPr/>
          <p:nvPr/>
        </p:nvCxnSpPr>
        <p:spPr bwMode="auto">
          <a:xfrm>
            <a:off x="1668038" y="3657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Textfeld 223"/>
          <p:cNvSpPr txBox="1"/>
          <p:nvPr/>
        </p:nvSpPr>
        <p:spPr>
          <a:xfrm>
            <a:off x="1744238" y="3886200"/>
            <a:ext cx="577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Tcasc</a:t>
            </a:r>
            <a:endParaRPr lang="de-DE" dirty="0"/>
          </a:p>
        </p:txBody>
      </p:sp>
      <p:sp>
        <p:nvSpPr>
          <p:cNvPr id="225" name="Textfeld 224"/>
          <p:cNvSpPr txBox="1"/>
          <p:nvPr/>
        </p:nvSpPr>
        <p:spPr>
          <a:xfrm>
            <a:off x="914400" y="388620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rdscasc</a:t>
            </a:r>
            <a:endParaRPr lang="de-DE" dirty="0"/>
          </a:p>
        </p:txBody>
      </p:sp>
      <p:sp>
        <p:nvSpPr>
          <p:cNvPr id="226" name="Textfeld 225"/>
          <p:cNvSpPr txBox="1"/>
          <p:nvPr/>
        </p:nvSpPr>
        <p:spPr>
          <a:xfrm>
            <a:off x="966150" y="4648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rdssig</a:t>
            </a:r>
            <a:endParaRPr lang="de-DE" dirty="0"/>
          </a:p>
        </p:txBody>
      </p:sp>
      <p:grpSp>
        <p:nvGrpSpPr>
          <p:cNvPr id="227" name="Gruppieren 226"/>
          <p:cNvGrpSpPr/>
          <p:nvPr/>
        </p:nvGrpSpPr>
        <p:grpSpPr>
          <a:xfrm>
            <a:off x="7086600" y="5181600"/>
            <a:ext cx="152400" cy="762000"/>
            <a:chOff x="6705600" y="4648200"/>
            <a:chExt cx="152400" cy="762000"/>
          </a:xfrm>
        </p:grpSpPr>
        <p:cxnSp>
          <p:nvCxnSpPr>
            <p:cNvPr id="228" name="Gerade Verbindung 22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9" name="Rechteck 22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30" name="Gerade Verbindung 22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31" name="Gerade Verbindung 230"/>
          <p:cNvCxnSpPr/>
          <p:nvPr/>
        </p:nvCxnSpPr>
        <p:spPr bwMode="auto">
          <a:xfrm>
            <a:off x="70104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2" name="Textfeld 231"/>
          <p:cNvSpPr txBox="1"/>
          <p:nvPr/>
        </p:nvSpPr>
        <p:spPr>
          <a:xfrm>
            <a:off x="5782349" y="48768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VS</a:t>
            </a:r>
            <a:endParaRPr lang="de-DE" dirty="0"/>
          </a:p>
        </p:txBody>
      </p:sp>
      <p:sp>
        <p:nvSpPr>
          <p:cNvPr id="233" name="Textfeld 232"/>
          <p:cNvSpPr txBox="1"/>
          <p:nvPr/>
        </p:nvSpPr>
        <p:spPr>
          <a:xfrm>
            <a:off x="8001000" y="441960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rdscasc</a:t>
            </a:r>
            <a:endParaRPr lang="de-DE" dirty="0"/>
          </a:p>
        </p:txBody>
      </p:sp>
      <p:sp>
        <p:nvSpPr>
          <p:cNvPr id="234" name="Textfeld 233"/>
          <p:cNvSpPr txBox="1"/>
          <p:nvPr/>
        </p:nvSpPr>
        <p:spPr>
          <a:xfrm>
            <a:off x="7162800" y="56388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rdssig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57150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>
            <a:stCxn id="156" idx="0"/>
          </p:cNvCxnSpPr>
          <p:nvPr/>
        </p:nvCxnSpPr>
        <p:spPr bwMode="auto">
          <a:xfrm flipV="1">
            <a:off x="57150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5715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/>
          <p:cNvCxnSpPr/>
          <p:nvPr/>
        </p:nvCxnSpPr>
        <p:spPr bwMode="auto">
          <a:xfrm flipV="1">
            <a:off x="6248400" y="44958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mit Pfeil 234"/>
          <p:cNvCxnSpPr/>
          <p:nvPr/>
        </p:nvCxnSpPr>
        <p:spPr bwMode="auto">
          <a:xfrm flipV="1">
            <a:off x="6553200" y="44958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6477000" y="4419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>
            <a:off x="6477000" y="4876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mit Pfeil 26"/>
          <p:cNvCxnSpPr/>
          <p:nvPr/>
        </p:nvCxnSpPr>
        <p:spPr bwMode="auto">
          <a:xfrm>
            <a:off x="7391400" y="34290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7458130" y="3505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Rout</a:t>
            </a:r>
            <a:endParaRPr lang="de-DE" dirty="0"/>
          </a:p>
        </p:txBody>
      </p:sp>
      <p:graphicFrame>
        <p:nvGraphicFramePr>
          <p:cNvPr id="237" name="Objekt 23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80088838"/>
              </p:ext>
            </p:extLst>
          </p:nvPr>
        </p:nvGraphicFramePr>
        <p:xfrm>
          <a:off x="4138613" y="2371725"/>
          <a:ext cx="3509962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84" name="Formel" r:id="rId4" imgW="2311200" imgH="431640" progId="Equation.3">
                  <p:embed/>
                </p:oleObj>
              </mc:Choice>
              <mc:Fallback>
                <p:oleObj name="Formel" r:id="rId4" imgW="2311200" imgH="431640" progId="Equation.3">
                  <p:embed/>
                  <p:pic>
                    <p:nvPicPr>
                      <p:cNvPr id="0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8613" y="2371725"/>
                        <a:ext cx="3509962" cy="6556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" name="Objekt 23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55553576"/>
              </p:ext>
            </p:extLst>
          </p:nvPr>
        </p:nvGraphicFramePr>
        <p:xfrm>
          <a:off x="4267200" y="5486400"/>
          <a:ext cx="2005013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85" name="Formel" r:id="rId6" imgW="1320480" imgH="241200" progId="Equation.3">
                  <p:embed/>
                </p:oleObj>
              </mc:Choice>
              <mc:Fallback>
                <p:oleObj name="Formel" r:id="rId6" imgW="1320480" imgH="241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486400"/>
                        <a:ext cx="2005013" cy="3667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" name="Objekt 23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94290573"/>
              </p:ext>
            </p:extLst>
          </p:nvPr>
        </p:nvGraphicFramePr>
        <p:xfrm>
          <a:off x="4181475" y="5943600"/>
          <a:ext cx="256381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86" name="Formel" r:id="rId8" imgW="1688760" imgH="469800" progId="Equation.3">
                  <p:embed/>
                </p:oleObj>
              </mc:Choice>
              <mc:Fallback>
                <p:oleObj name="Formel" r:id="rId8" imgW="1688760" imgH="4698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475" y="5943600"/>
                        <a:ext cx="2563813" cy="7143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577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Diode-</a:t>
            </a:r>
            <a:r>
              <a:rPr lang="de-DE" sz="2000" dirty="0" err="1"/>
              <a:t>Connected</a:t>
            </a:r>
            <a:r>
              <a:rPr lang="de-DE" sz="2000" dirty="0"/>
              <a:t> </a:t>
            </a:r>
            <a:r>
              <a:rPr lang="de-DE" sz="2000" dirty="0" err="1"/>
              <a:t>Mosfet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1366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Einige Schaltungen…</a:t>
            </a:r>
          </a:p>
          <a:p>
            <a:pPr eaLnBrk="1" hangingPunct="1"/>
            <a:r>
              <a:rPr lang="de-DE" sz="1400" dirty="0" smtClean="0"/>
              <a:t>„MOSFET Diode“ - Drain </a:t>
            </a:r>
            <a:r>
              <a:rPr lang="de-DE" sz="1400" dirty="0"/>
              <a:t>und das Gate </a:t>
            </a:r>
            <a:r>
              <a:rPr lang="de-DE" sz="1400" dirty="0" smtClean="0"/>
              <a:t>kurzgeschlossen</a:t>
            </a:r>
          </a:p>
          <a:p>
            <a:pPr eaLnBrk="1" hangingPunct="1"/>
            <a:r>
              <a:rPr lang="de-DE" sz="1400" dirty="0" smtClean="0"/>
              <a:t>Funktionsweise (GK)</a:t>
            </a:r>
          </a:p>
          <a:p>
            <a:pPr eaLnBrk="1" hangingPunct="1"/>
            <a:r>
              <a:rPr lang="de-DE" sz="1400" dirty="0"/>
              <a:t>Diode-</a:t>
            </a:r>
            <a:r>
              <a:rPr lang="de-DE" sz="1400" dirty="0" err="1"/>
              <a:t>Connected</a:t>
            </a:r>
            <a:r>
              <a:rPr lang="de-DE" sz="1400" dirty="0"/>
              <a:t> MOSFET ist immer in </a:t>
            </a:r>
            <a:r>
              <a:rPr lang="de-DE" sz="1400" dirty="0" smtClean="0"/>
              <a:t>Sättigung (warum) – </a:t>
            </a:r>
            <a:r>
              <a:rPr lang="de-DE" sz="1400" dirty="0" err="1" smtClean="0"/>
              <a:t>Ids</a:t>
            </a:r>
            <a:r>
              <a:rPr lang="de-DE" sz="1400" dirty="0" smtClean="0"/>
              <a:t> = f(</a:t>
            </a:r>
            <a:r>
              <a:rPr lang="de-DE" sz="1400" dirty="0" err="1" smtClean="0"/>
              <a:t>Vgs</a:t>
            </a:r>
            <a:r>
              <a:rPr lang="de-DE" sz="1400" dirty="0" smtClean="0"/>
              <a:t>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  <p:grpSp>
        <p:nvGrpSpPr>
          <p:cNvPr id="14" name="Gruppieren 13"/>
          <p:cNvGrpSpPr/>
          <p:nvPr/>
        </p:nvGrpSpPr>
        <p:grpSpPr>
          <a:xfrm>
            <a:off x="1600200" y="4419600"/>
            <a:ext cx="533400" cy="762000"/>
            <a:chOff x="1600200" y="4419600"/>
            <a:chExt cx="533400" cy="762000"/>
          </a:xfrm>
        </p:grpSpPr>
        <p:sp>
          <p:nvSpPr>
            <p:cNvPr id="14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" name="Gerade Verbindung 15"/>
          <p:cNvCxnSpPr>
            <a:endCxn id="156" idx="1"/>
          </p:cNvCxnSpPr>
          <p:nvPr/>
        </p:nvCxnSpPr>
        <p:spPr bwMode="auto">
          <a:xfrm>
            <a:off x="2133600" y="3962400"/>
            <a:ext cx="1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600200" y="4191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49" name="Gruppieren 2048"/>
          <p:cNvGrpSpPr/>
          <p:nvPr/>
        </p:nvGrpSpPr>
        <p:grpSpPr>
          <a:xfrm flipV="1">
            <a:off x="2743200" y="4267200"/>
            <a:ext cx="304800" cy="838200"/>
            <a:chOff x="2743200" y="4267200"/>
            <a:chExt cx="304800" cy="8382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2895600" y="42672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Gleichschenkliges Dreieck 22"/>
            <p:cNvSpPr/>
            <p:nvPr/>
          </p:nvSpPr>
          <p:spPr bwMode="auto">
            <a:xfrm>
              <a:off x="2743200" y="4572000"/>
              <a:ext cx="304800" cy="2286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48" name="Gerade Verbindung 2047"/>
            <p:cNvCxnSpPr/>
            <p:nvPr/>
          </p:nvCxnSpPr>
          <p:spPr bwMode="auto">
            <a:xfrm>
              <a:off x="2743200" y="45720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2895600" y="4800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052" name="Ellipse 2051"/>
          <p:cNvSpPr/>
          <p:nvPr/>
        </p:nvSpPr>
        <p:spPr bwMode="auto">
          <a:xfrm>
            <a:off x="1905000" y="31242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Ellipse 61"/>
          <p:cNvSpPr/>
          <p:nvPr/>
        </p:nvSpPr>
        <p:spPr bwMode="auto">
          <a:xfrm>
            <a:off x="19050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>
            <a:endCxn id="62" idx="0"/>
          </p:cNvCxnSpPr>
          <p:nvPr/>
        </p:nvCxnSpPr>
        <p:spPr bwMode="auto">
          <a:xfrm>
            <a:off x="2133600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4" name="Gerade Verbindung mit Pfeil 2053"/>
          <p:cNvCxnSpPr>
            <a:stCxn id="2052" idx="4"/>
          </p:cNvCxnSpPr>
          <p:nvPr/>
        </p:nvCxnSpPr>
        <p:spPr bwMode="auto">
          <a:xfrm>
            <a:off x="2133600" y="3581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5486400" y="4114800"/>
            <a:ext cx="2057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 flipV="1">
            <a:off x="5486400" y="21336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Bogen 68"/>
          <p:cNvSpPr/>
          <p:nvPr/>
        </p:nvSpPr>
        <p:spPr bwMode="auto">
          <a:xfrm rot="5400000">
            <a:off x="4114800" y="1143000"/>
            <a:ext cx="3962400" cy="1981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 flipV="1">
            <a:off x="54864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6" name="Textfeld 2055"/>
          <p:cNvSpPr txBox="1"/>
          <p:nvPr/>
        </p:nvSpPr>
        <p:spPr>
          <a:xfrm>
            <a:off x="1613024" y="38862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2244264" y="3581400"/>
            <a:ext cx="218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7239000" y="4114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5257800" y="2286000"/>
            <a:ext cx="218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cxnSp>
        <p:nvCxnSpPr>
          <p:cNvPr id="2058" name="Gerade Verbindung 2057"/>
          <p:cNvCxnSpPr/>
          <p:nvPr/>
        </p:nvCxnSpPr>
        <p:spPr bwMode="auto">
          <a:xfrm>
            <a:off x="6172200" y="3962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267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err="1" smtClean="0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err="1"/>
              <a:t>Kaskode</a:t>
            </a:r>
            <a:r>
              <a:rPr lang="de-DE" sz="1400" dirty="0"/>
              <a:t> </a:t>
            </a:r>
            <a:r>
              <a:rPr lang="de-DE" sz="1400" dirty="0" smtClean="0"/>
              <a:t>und Stromspiegelsind sind ähnlich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cxnSp>
        <p:nvCxnSpPr>
          <p:cNvPr id="53" name="Gerade Verbindung mit Pfeil 52"/>
          <p:cNvCxnSpPr/>
          <p:nvPr/>
        </p:nvCxnSpPr>
        <p:spPr bwMode="auto">
          <a:xfrm>
            <a:off x="2895600" y="31242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895600" y="2895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895600" y="2895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895600" y="3048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2895600" y="29718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31" name="Gruppieren 30"/>
          <p:cNvGrpSpPr/>
          <p:nvPr/>
        </p:nvGrpSpPr>
        <p:grpSpPr>
          <a:xfrm flipH="1">
            <a:off x="2895600" y="23622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6" name="Gruppieren 55"/>
          <p:cNvGrpSpPr/>
          <p:nvPr/>
        </p:nvGrpSpPr>
        <p:grpSpPr>
          <a:xfrm>
            <a:off x="2743200" y="3124200"/>
            <a:ext cx="304800" cy="762000"/>
            <a:chOff x="381000" y="3657600"/>
            <a:chExt cx="304800" cy="762000"/>
          </a:xfrm>
        </p:grpSpPr>
        <p:cxnSp>
          <p:nvCxnSpPr>
            <p:cNvPr id="57" name="Gerade Verbindung 56"/>
            <p:cNvCxnSpPr>
              <a:stCxn id="61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Ellipse 58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Ellipse 60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3" name="Gerade Verbindung 62"/>
          <p:cNvCxnSpPr/>
          <p:nvPr/>
        </p:nvCxnSpPr>
        <p:spPr bwMode="auto">
          <a:xfrm>
            <a:off x="2819400" y="3886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feld 63"/>
          <p:cNvSpPr txBox="1"/>
          <p:nvPr/>
        </p:nvSpPr>
        <p:spPr>
          <a:xfrm>
            <a:off x="2895600" y="22860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grpSp>
        <p:nvGrpSpPr>
          <p:cNvPr id="65" name="Gruppieren 64"/>
          <p:cNvGrpSpPr/>
          <p:nvPr/>
        </p:nvGrpSpPr>
        <p:grpSpPr>
          <a:xfrm>
            <a:off x="3429000" y="3276600"/>
            <a:ext cx="609600" cy="609600"/>
            <a:chOff x="1295400" y="5334000"/>
            <a:chExt cx="609600" cy="6096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" name="Gerade Verbindung 9"/>
          <p:cNvCxnSpPr/>
          <p:nvPr/>
        </p:nvCxnSpPr>
        <p:spPr bwMode="auto">
          <a:xfrm>
            <a:off x="3429000" y="2743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3733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2438400" y="2590800"/>
            <a:ext cx="577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Tcasc</a:t>
            </a:r>
            <a:endParaRPr lang="de-DE" dirty="0"/>
          </a:p>
        </p:txBody>
      </p:sp>
      <p:cxnSp>
        <p:nvCxnSpPr>
          <p:cNvPr id="30" name="Gerade Verbindung mit Pfeil 29"/>
          <p:cNvCxnSpPr>
            <a:endCxn id="37" idx="1"/>
          </p:cNvCxnSpPr>
          <p:nvPr/>
        </p:nvCxnSpPr>
        <p:spPr bwMode="auto">
          <a:xfrm flipH="1">
            <a:off x="2895599" y="1752600"/>
            <a:ext cx="1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7" name="Gruppieren 116"/>
          <p:cNvGrpSpPr/>
          <p:nvPr/>
        </p:nvGrpSpPr>
        <p:grpSpPr>
          <a:xfrm>
            <a:off x="5334000" y="1905000"/>
            <a:ext cx="304800" cy="762000"/>
            <a:chOff x="381000" y="3657600"/>
            <a:chExt cx="304800" cy="762000"/>
          </a:xfrm>
        </p:grpSpPr>
        <p:cxnSp>
          <p:nvCxnSpPr>
            <p:cNvPr id="123" name="Gerade Verbindung 122"/>
            <p:cNvCxnSpPr>
              <a:stCxn id="129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7" name="Ellipse 126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9" name="Ellipse 128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0" name="Gerade Verbindung 129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1" name="Gerade Verbindung mit Pfeil 130"/>
          <p:cNvCxnSpPr/>
          <p:nvPr/>
        </p:nvCxnSpPr>
        <p:spPr bwMode="auto">
          <a:xfrm>
            <a:off x="5486400" y="28194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5486400" y="2667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5486400" y="2667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5486400" y="3657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5334000" y="3886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6019800" y="33528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6" name="Gruppieren 145"/>
          <p:cNvGrpSpPr/>
          <p:nvPr/>
        </p:nvGrpSpPr>
        <p:grpSpPr>
          <a:xfrm>
            <a:off x="6553200" y="2971800"/>
            <a:ext cx="533400" cy="762000"/>
            <a:chOff x="1600200" y="4419600"/>
            <a:chExt cx="533400" cy="762000"/>
          </a:xfrm>
        </p:grpSpPr>
        <p:sp>
          <p:nvSpPr>
            <p:cNvPr id="14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5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5" name="Gerade Verbindung 154"/>
          <p:cNvCxnSpPr/>
          <p:nvPr/>
        </p:nvCxnSpPr>
        <p:spPr bwMode="auto">
          <a:xfrm>
            <a:off x="6934200" y="3962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>
            <a:stCxn id="153" idx="0"/>
          </p:cNvCxnSpPr>
          <p:nvPr/>
        </p:nvCxnSpPr>
        <p:spPr bwMode="auto">
          <a:xfrm>
            <a:off x="7086600" y="3733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7" name="Textfeld 156"/>
          <p:cNvSpPr txBox="1"/>
          <p:nvPr/>
        </p:nvSpPr>
        <p:spPr>
          <a:xfrm>
            <a:off x="5135856" y="25908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158" name="Gruppieren 157"/>
          <p:cNvGrpSpPr/>
          <p:nvPr/>
        </p:nvGrpSpPr>
        <p:grpSpPr>
          <a:xfrm flipH="1">
            <a:off x="5486400" y="2971800"/>
            <a:ext cx="533400" cy="762000"/>
            <a:chOff x="1600200" y="4419600"/>
            <a:chExt cx="533400" cy="762000"/>
          </a:xfrm>
        </p:grpSpPr>
        <p:sp>
          <p:nvSpPr>
            <p:cNvPr id="15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7" name="Gerade Verbindung 166"/>
          <p:cNvCxnSpPr/>
          <p:nvPr/>
        </p:nvCxnSpPr>
        <p:spPr bwMode="auto">
          <a:xfrm>
            <a:off x="54864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>
            <a:off x="60198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168"/>
          <p:cNvCxnSpPr/>
          <p:nvPr/>
        </p:nvCxnSpPr>
        <p:spPr bwMode="auto">
          <a:xfrm>
            <a:off x="5410200" y="190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Textfeld 170"/>
          <p:cNvSpPr txBox="1"/>
          <p:nvPr/>
        </p:nvSpPr>
        <p:spPr>
          <a:xfrm>
            <a:off x="5486400" y="35052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Tdio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6633119" y="3505200"/>
            <a:ext cx="475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Tout</a:t>
            </a:r>
            <a:endParaRPr lang="de-DE" dirty="0"/>
          </a:p>
        </p:txBody>
      </p:sp>
      <p:cxnSp>
        <p:nvCxnSpPr>
          <p:cNvPr id="178" name="Gerade Verbindung mit Pfeil 177"/>
          <p:cNvCxnSpPr/>
          <p:nvPr/>
        </p:nvCxnSpPr>
        <p:spPr bwMode="auto">
          <a:xfrm>
            <a:off x="7086600" y="2590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9" name="Textfeld 178"/>
          <p:cNvSpPr txBox="1"/>
          <p:nvPr/>
        </p:nvSpPr>
        <p:spPr>
          <a:xfrm>
            <a:off x="7086600" y="25146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2514600" y="4495800"/>
            <a:ext cx="762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mit Pfeil 75"/>
          <p:cNvCxnSpPr/>
          <p:nvPr/>
        </p:nvCxnSpPr>
        <p:spPr bwMode="auto">
          <a:xfrm>
            <a:off x="2895600" y="4191000"/>
            <a:ext cx="1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mit Pfeil 77"/>
          <p:cNvCxnSpPr/>
          <p:nvPr/>
        </p:nvCxnSpPr>
        <p:spPr bwMode="auto">
          <a:xfrm>
            <a:off x="2895600" y="5105400"/>
            <a:ext cx="1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2895600" y="51054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2895600" y="41910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sp>
        <p:nvSpPr>
          <p:cNvPr id="81" name="Rechteck 80"/>
          <p:cNvSpPr/>
          <p:nvPr/>
        </p:nvSpPr>
        <p:spPr bwMode="auto">
          <a:xfrm>
            <a:off x="5105400" y="4495800"/>
            <a:ext cx="762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5486400" y="4191000"/>
            <a:ext cx="1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mit Pfeil 82"/>
          <p:cNvCxnSpPr/>
          <p:nvPr/>
        </p:nvCxnSpPr>
        <p:spPr bwMode="auto">
          <a:xfrm rot="10800000">
            <a:off x="5486400" y="5105400"/>
            <a:ext cx="1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5486400" y="51054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5486400" y="41910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183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Verstärker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sz="1400" dirty="0" smtClean="0"/>
              <a:t>Verstärkerstufe (Eingangsstufe, </a:t>
            </a:r>
            <a:r>
              <a:rPr lang="de-DE" sz="1400" dirty="0" err="1" smtClean="0"/>
              <a:t>Gain</a:t>
            </a:r>
            <a:r>
              <a:rPr lang="de-DE" sz="1400" dirty="0" smtClean="0"/>
              <a:t> Stage) – Ziel große Spannungsverstärkung </a:t>
            </a:r>
          </a:p>
          <a:p>
            <a:r>
              <a:rPr lang="de-DE" sz="1400" dirty="0" smtClean="0"/>
              <a:t>U-I Wandler + R</a:t>
            </a:r>
          </a:p>
          <a:p>
            <a:r>
              <a:rPr lang="de-DE" sz="1400" dirty="0" smtClean="0"/>
              <a:t>DC und AC Analyse</a:t>
            </a:r>
          </a:p>
          <a:p>
            <a:r>
              <a:rPr lang="de-DE" sz="1400" dirty="0" smtClean="0"/>
              <a:t>DC (Mathematisch, Graphisch)</a:t>
            </a:r>
          </a:p>
          <a:p>
            <a:r>
              <a:rPr lang="de-DE" sz="1400" dirty="0" smtClean="0"/>
              <a:t>A: Eingangstransistor Sperrt</a:t>
            </a:r>
          </a:p>
          <a:p>
            <a:r>
              <a:rPr lang="de-DE" sz="1400" dirty="0" smtClean="0"/>
              <a:t>B: Eingangstransistor in Sättigung</a:t>
            </a:r>
          </a:p>
          <a:p>
            <a:r>
              <a:rPr lang="de-DE" sz="1400" dirty="0" smtClean="0"/>
              <a:t>C: </a:t>
            </a:r>
            <a:r>
              <a:rPr lang="de-DE" sz="1400" dirty="0"/>
              <a:t>Eingangstransistor </a:t>
            </a:r>
            <a:r>
              <a:rPr lang="de-DE" sz="1400" dirty="0" smtClean="0"/>
              <a:t>linear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grpSp>
        <p:nvGrpSpPr>
          <p:cNvPr id="75" name="Gruppieren 74"/>
          <p:cNvGrpSpPr/>
          <p:nvPr/>
        </p:nvGrpSpPr>
        <p:grpSpPr>
          <a:xfrm>
            <a:off x="1600200" y="44196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>
            <a:endCxn id="81" idx="1"/>
          </p:cNvCxnSpPr>
          <p:nvPr/>
        </p:nvCxnSpPr>
        <p:spPr bwMode="auto">
          <a:xfrm>
            <a:off x="2133600" y="35814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19812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Ellipse 85"/>
          <p:cNvSpPr/>
          <p:nvPr/>
        </p:nvSpPr>
        <p:spPr bwMode="auto">
          <a:xfrm>
            <a:off x="1447800" y="4953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>
            <a:endCxn id="86" idx="0"/>
          </p:cNvCxnSpPr>
          <p:nvPr/>
        </p:nvCxnSpPr>
        <p:spPr bwMode="auto">
          <a:xfrm>
            <a:off x="1600200" y="4800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6002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14478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>
            <a:stCxn id="82" idx="0"/>
          </p:cNvCxnSpPr>
          <p:nvPr/>
        </p:nvCxnSpPr>
        <p:spPr bwMode="auto">
          <a:xfrm>
            <a:off x="21336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133600" y="3276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hteck 53"/>
          <p:cNvSpPr/>
          <p:nvPr/>
        </p:nvSpPr>
        <p:spPr bwMode="auto">
          <a:xfrm>
            <a:off x="2057400" y="2895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/>
          <p:nvPr/>
        </p:nvCxnSpPr>
        <p:spPr bwMode="auto">
          <a:xfrm flipV="1">
            <a:off x="2133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Line 32"/>
          <p:cNvSpPr>
            <a:spLocks noChangeShapeType="1"/>
          </p:cNvSpPr>
          <p:nvPr/>
        </p:nvSpPr>
        <p:spPr bwMode="auto">
          <a:xfrm>
            <a:off x="1981200" y="25908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133600" y="3581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4724400" y="28956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4724400" y="16002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209800" y="3276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1416035" y="4495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 flipH="1">
            <a:off x="5257800" y="2298700"/>
            <a:ext cx="1295400" cy="6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Bogen 15"/>
          <p:cNvSpPr/>
          <p:nvPr/>
        </p:nvSpPr>
        <p:spPr bwMode="auto">
          <a:xfrm flipH="1">
            <a:off x="4724400" y="2362200"/>
            <a:ext cx="990600" cy="11430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 flipH="1">
            <a:off x="5257800" y="1828800"/>
            <a:ext cx="1295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Bogen 70"/>
          <p:cNvSpPr/>
          <p:nvPr/>
        </p:nvSpPr>
        <p:spPr bwMode="auto">
          <a:xfrm flipH="1">
            <a:off x="4724400" y="1905000"/>
            <a:ext cx="990600" cy="1981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H="1">
            <a:off x="4724400" y="2514600"/>
            <a:ext cx="990600" cy="7620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 flipH="1">
            <a:off x="5257800" y="2476500"/>
            <a:ext cx="1333500" cy="38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 flipV="1">
            <a:off x="6324600" y="18288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feld 90"/>
          <p:cNvSpPr txBox="1"/>
          <p:nvPr/>
        </p:nvSpPr>
        <p:spPr>
          <a:xfrm>
            <a:off x="6324600" y="2895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4419600" y="17526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 flipH="1" flipV="1">
            <a:off x="4724400" y="1828800"/>
            <a:ext cx="121920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mit Pfeil 92"/>
          <p:cNvCxnSpPr/>
          <p:nvPr/>
        </p:nvCxnSpPr>
        <p:spPr bwMode="auto">
          <a:xfrm>
            <a:off x="4724400" y="51054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mit Pfeil 93"/>
          <p:cNvCxnSpPr/>
          <p:nvPr/>
        </p:nvCxnSpPr>
        <p:spPr bwMode="auto">
          <a:xfrm flipV="1">
            <a:off x="4724400" y="38100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Textfeld 100"/>
          <p:cNvSpPr txBox="1"/>
          <p:nvPr/>
        </p:nvSpPr>
        <p:spPr>
          <a:xfrm>
            <a:off x="6369035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2048" name="Gerade Verbindung 2047"/>
          <p:cNvCxnSpPr/>
          <p:nvPr/>
        </p:nvCxnSpPr>
        <p:spPr bwMode="auto">
          <a:xfrm>
            <a:off x="47244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9" name="Bogen 2048"/>
          <p:cNvSpPr/>
          <p:nvPr/>
        </p:nvSpPr>
        <p:spPr bwMode="auto">
          <a:xfrm>
            <a:off x="4876800" y="4038600"/>
            <a:ext cx="762000" cy="19050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" name="Bogen 103"/>
          <p:cNvSpPr/>
          <p:nvPr/>
        </p:nvSpPr>
        <p:spPr bwMode="auto">
          <a:xfrm rot="16200000" flipH="1">
            <a:off x="5905500" y="4381500"/>
            <a:ext cx="457200" cy="9906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53" name="Gerade Verbindung 2052"/>
          <p:cNvCxnSpPr/>
          <p:nvPr/>
        </p:nvCxnSpPr>
        <p:spPr bwMode="auto">
          <a:xfrm>
            <a:off x="5257800" y="3733800"/>
            <a:ext cx="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4" name="Textfeld 2053"/>
          <p:cNvSpPr txBox="1"/>
          <p:nvPr/>
        </p:nvSpPr>
        <p:spPr>
          <a:xfrm>
            <a:off x="4745329" y="5486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5638800" y="3733800"/>
            <a:ext cx="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Textfeld 119"/>
          <p:cNvSpPr txBox="1"/>
          <p:nvPr/>
        </p:nvSpPr>
        <p:spPr>
          <a:xfrm>
            <a:off x="5257800" y="5486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21" name="Gerade Verbindung 120"/>
          <p:cNvCxnSpPr/>
          <p:nvPr/>
        </p:nvCxnSpPr>
        <p:spPr bwMode="auto">
          <a:xfrm>
            <a:off x="6248400" y="3733800"/>
            <a:ext cx="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5715000" y="5486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4232406" y="3886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4724400" y="1600200"/>
            <a:ext cx="1283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 = VDD - RI</a:t>
            </a:r>
            <a:endParaRPr lang="de-DE" dirty="0"/>
          </a:p>
        </p:txBody>
      </p:sp>
      <p:sp>
        <p:nvSpPr>
          <p:cNvPr id="58" name="Textfeld 57"/>
          <p:cNvSpPr txBox="1"/>
          <p:nvPr/>
        </p:nvSpPr>
        <p:spPr>
          <a:xfrm>
            <a:off x="2146481" y="2895600"/>
            <a:ext cx="583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Rload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292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Verstärker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B: Eingangstransistor in Sättigung</a:t>
            </a:r>
          </a:p>
          <a:p>
            <a:r>
              <a:rPr lang="de-DE" sz="1400" dirty="0" smtClean="0"/>
              <a:t>A = - </a:t>
            </a:r>
            <a:r>
              <a:rPr lang="de-DE" sz="1400" dirty="0" err="1" smtClean="0"/>
              <a:t>gm</a:t>
            </a:r>
            <a:r>
              <a:rPr lang="de-DE" sz="1400" dirty="0" smtClean="0"/>
              <a:t> * (</a:t>
            </a:r>
            <a:r>
              <a:rPr lang="de-DE" sz="1400" dirty="0" err="1" smtClean="0"/>
              <a:t>Rds</a:t>
            </a:r>
            <a:r>
              <a:rPr lang="de-DE" sz="1400" dirty="0" smtClean="0"/>
              <a:t> || </a:t>
            </a:r>
            <a:r>
              <a:rPr lang="de-DE" sz="1400" dirty="0" err="1" smtClean="0"/>
              <a:t>Rload</a:t>
            </a:r>
            <a:r>
              <a:rPr lang="de-DE" sz="1400" dirty="0" smtClean="0"/>
              <a:t>) ~ </a:t>
            </a:r>
            <a:r>
              <a:rPr lang="de-DE" sz="1400" dirty="0"/>
              <a:t>- </a:t>
            </a:r>
            <a:r>
              <a:rPr lang="de-DE" sz="1400" dirty="0" err="1"/>
              <a:t>gm</a:t>
            </a:r>
            <a:r>
              <a:rPr lang="de-DE" sz="1400" dirty="0"/>
              <a:t> * </a:t>
            </a:r>
            <a:r>
              <a:rPr lang="de-DE" sz="1400" dirty="0" err="1" smtClean="0"/>
              <a:t>Rload</a:t>
            </a:r>
            <a:endParaRPr lang="de-DE" sz="1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grpSp>
        <p:nvGrpSpPr>
          <p:cNvPr id="75" name="Gruppieren 74"/>
          <p:cNvGrpSpPr/>
          <p:nvPr/>
        </p:nvGrpSpPr>
        <p:grpSpPr>
          <a:xfrm>
            <a:off x="1600200" y="44196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>
            <a:endCxn id="81" idx="1"/>
          </p:cNvCxnSpPr>
          <p:nvPr/>
        </p:nvCxnSpPr>
        <p:spPr bwMode="auto">
          <a:xfrm>
            <a:off x="2133600" y="35814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19812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Ellipse 85"/>
          <p:cNvSpPr/>
          <p:nvPr/>
        </p:nvSpPr>
        <p:spPr bwMode="auto">
          <a:xfrm>
            <a:off x="1447800" y="4953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>
            <a:endCxn id="86" idx="0"/>
          </p:cNvCxnSpPr>
          <p:nvPr/>
        </p:nvCxnSpPr>
        <p:spPr bwMode="auto">
          <a:xfrm>
            <a:off x="1600200" y="4800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6002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14478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>
            <a:stCxn id="82" idx="0"/>
          </p:cNvCxnSpPr>
          <p:nvPr/>
        </p:nvCxnSpPr>
        <p:spPr bwMode="auto">
          <a:xfrm>
            <a:off x="21336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133600" y="3276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hteck 53"/>
          <p:cNvSpPr/>
          <p:nvPr/>
        </p:nvSpPr>
        <p:spPr bwMode="auto">
          <a:xfrm>
            <a:off x="2057400" y="2895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/>
          <p:nvPr/>
        </p:nvCxnSpPr>
        <p:spPr bwMode="auto">
          <a:xfrm flipV="1">
            <a:off x="2133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Line 32"/>
          <p:cNvSpPr>
            <a:spLocks noChangeShapeType="1"/>
          </p:cNvSpPr>
          <p:nvPr/>
        </p:nvSpPr>
        <p:spPr bwMode="auto">
          <a:xfrm>
            <a:off x="1981200" y="25908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133600" y="3581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209800" y="3276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1416035" y="4495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60960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6096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62484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 flipH="1">
            <a:off x="6096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57150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Ellipse 67"/>
          <p:cNvSpPr/>
          <p:nvPr/>
        </p:nvSpPr>
        <p:spPr bwMode="auto">
          <a:xfrm>
            <a:off x="70866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7086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4" name="Gerade Verbindung 73"/>
          <p:cNvCxnSpPr>
            <a:stCxn id="69" idx="4"/>
          </p:cNvCxnSpPr>
          <p:nvPr/>
        </p:nvCxnSpPr>
        <p:spPr bwMode="auto">
          <a:xfrm>
            <a:off x="7239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72390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7239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Line 32"/>
          <p:cNvSpPr>
            <a:spLocks noChangeShapeType="1"/>
          </p:cNvSpPr>
          <p:nvPr/>
        </p:nvSpPr>
        <p:spPr bwMode="auto">
          <a:xfrm>
            <a:off x="5486400" y="51816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98" name="Gruppieren 97"/>
          <p:cNvGrpSpPr/>
          <p:nvPr/>
        </p:nvGrpSpPr>
        <p:grpSpPr>
          <a:xfrm>
            <a:off x="7924800" y="4419600"/>
            <a:ext cx="152400" cy="762000"/>
            <a:chOff x="6705600" y="4648200"/>
            <a:chExt cx="152400" cy="762000"/>
          </a:xfrm>
        </p:grpSpPr>
        <p:cxnSp>
          <p:nvCxnSpPr>
            <p:cNvPr id="99" name="Gerade Verbindung 98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Rechteck 99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" name="Gerade Verbindung 10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5" name="Textfeld 104"/>
          <p:cNvSpPr txBox="1"/>
          <p:nvPr/>
        </p:nvSpPr>
        <p:spPr>
          <a:xfrm>
            <a:off x="7924800" y="4953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107" name="Gerade Verbindung 106"/>
          <p:cNvCxnSpPr/>
          <p:nvPr/>
        </p:nvCxnSpPr>
        <p:spPr bwMode="auto">
          <a:xfrm>
            <a:off x="76200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72390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>
            <a:off x="8382000" y="4419600"/>
            <a:ext cx="304800" cy="762000"/>
            <a:chOff x="4876800" y="1828800"/>
            <a:chExt cx="457200" cy="685800"/>
          </a:xfrm>
        </p:grpSpPr>
        <p:cxnSp>
          <p:nvCxnSpPr>
            <p:cNvPr id="110" name="Gerade Verbindung 109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Gerade Verbindung 112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4" name="Textfeld 113"/>
          <p:cNvSpPr txBox="1"/>
          <p:nvPr/>
        </p:nvSpPr>
        <p:spPr>
          <a:xfrm>
            <a:off x="8382000" y="4953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Cjd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5638800" y="4191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30" name="Textfeld 129"/>
          <p:cNvSpPr txBox="1"/>
          <p:nvPr/>
        </p:nvSpPr>
        <p:spPr>
          <a:xfrm>
            <a:off x="7239000" y="49530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139" name="Ellipse 138"/>
          <p:cNvSpPr/>
          <p:nvPr/>
        </p:nvSpPr>
        <p:spPr bwMode="auto">
          <a:xfrm>
            <a:off x="5562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 Verbindung 139"/>
          <p:cNvCxnSpPr>
            <a:endCxn id="139" idx="0"/>
          </p:cNvCxnSpPr>
          <p:nvPr/>
        </p:nvCxnSpPr>
        <p:spPr bwMode="auto">
          <a:xfrm>
            <a:off x="57150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5715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55626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62484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4" name="Gruppieren 143"/>
          <p:cNvGrpSpPr/>
          <p:nvPr/>
        </p:nvGrpSpPr>
        <p:grpSpPr>
          <a:xfrm>
            <a:off x="7162800" y="3581400"/>
            <a:ext cx="152400" cy="762000"/>
            <a:chOff x="6705600" y="4648200"/>
            <a:chExt cx="152400" cy="762000"/>
          </a:xfrm>
        </p:grpSpPr>
        <p:cxnSp>
          <p:nvCxnSpPr>
            <p:cNvPr id="145" name="Gerade Verbindung 144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6" name="Rechteck 145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7" name="Gerade Verbindung 146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8" name="Textfeld 147"/>
          <p:cNvSpPr txBox="1"/>
          <p:nvPr/>
        </p:nvSpPr>
        <p:spPr>
          <a:xfrm>
            <a:off x="2146481" y="2895600"/>
            <a:ext cx="583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Rload</a:t>
            </a:r>
            <a:endParaRPr lang="de-DE" dirty="0"/>
          </a:p>
        </p:txBody>
      </p:sp>
      <p:sp>
        <p:nvSpPr>
          <p:cNvPr id="149" name="Textfeld 148"/>
          <p:cNvSpPr txBox="1"/>
          <p:nvPr/>
        </p:nvSpPr>
        <p:spPr>
          <a:xfrm>
            <a:off x="7277529" y="3810000"/>
            <a:ext cx="583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Rload</a:t>
            </a:r>
            <a:endParaRPr lang="de-DE" dirty="0"/>
          </a:p>
        </p:txBody>
      </p:sp>
      <p:sp>
        <p:nvSpPr>
          <p:cNvPr id="150" name="Line 32"/>
          <p:cNvSpPr>
            <a:spLocks noChangeShapeType="1"/>
          </p:cNvSpPr>
          <p:nvPr/>
        </p:nvSpPr>
        <p:spPr bwMode="auto">
          <a:xfrm>
            <a:off x="7086600" y="35814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925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Verstärker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Wenn </a:t>
            </a:r>
            <a:r>
              <a:rPr lang="de-DE" sz="1400" dirty="0"/>
              <a:t>wir die Verstärkung maximieren möchten brauchen wir höhe </a:t>
            </a:r>
            <a:r>
              <a:rPr lang="de-DE" sz="1400" dirty="0" err="1"/>
              <a:t>gm</a:t>
            </a:r>
            <a:r>
              <a:rPr lang="de-DE" sz="1400" dirty="0"/>
              <a:t> und </a:t>
            </a:r>
            <a:r>
              <a:rPr lang="de-DE" sz="1400" dirty="0" err="1" smtClean="0"/>
              <a:t>Rload</a:t>
            </a:r>
            <a:endParaRPr lang="de-DE" sz="1400" dirty="0" smtClean="0"/>
          </a:p>
          <a:p>
            <a:r>
              <a:rPr lang="de-DE" sz="1400" dirty="0" smtClean="0"/>
              <a:t>Beides ist unmöglich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grpSp>
        <p:nvGrpSpPr>
          <p:cNvPr id="75" name="Gruppieren 74"/>
          <p:cNvGrpSpPr/>
          <p:nvPr/>
        </p:nvGrpSpPr>
        <p:grpSpPr>
          <a:xfrm>
            <a:off x="1600200" y="44196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>
            <a:endCxn id="81" idx="1"/>
          </p:cNvCxnSpPr>
          <p:nvPr/>
        </p:nvCxnSpPr>
        <p:spPr bwMode="auto">
          <a:xfrm>
            <a:off x="2133600" y="35814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19812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Ellipse 85"/>
          <p:cNvSpPr/>
          <p:nvPr/>
        </p:nvSpPr>
        <p:spPr bwMode="auto">
          <a:xfrm>
            <a:off x="1447800" y="4953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>
            <a:endCxn id="86" idx="0"/>
          </p:cNvCxnSpPr>
          <p:nvPr/>
        </p:nvCxnSpPr>
        <p:spPr bwMode="auto">
          <a:xfrm>
            <a:off x="1600200" y="4800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6002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14478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>
            <a:stCxn id="82" idx="0"/>
          </p:cNvCxnSpPr>
          <p:nvPr/>
        </p:nvCxnSpPr>
        <p:spPr bwMode="auto">
          <a:xfrm>
            <a:off x="21336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133600" y="3276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hteck 53"/>
          <p:cNvSpPr/>
          <p:nvPr/>
        </p:nvSpPr>
        <p:spPr bwMode="auto">
          <a:xfrm>
            <a:off x="2057400" y="2895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/>
          <p:nvPr/>
        </p:nvCxnSpPr>
        <p:spPr bwMode="auto">
          <a:xfrm flipV="1">
            <a:off x="2133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Line 32"/>
          <p:cNvSpPr>
            <a:spLocks noChangeShapeType="1"/>
          </p:cNvSpPr>
          <p:nvPr/>
        </p:nvSpPr>
        <p:spPr bwMode="auto">
          <a:xfrm>
            <a:off x="1981200" y="25908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133600" y="3581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209800" y="3276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1416035" y="4495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48" name="Textfeld 147"/>
          <p:cNvSpPr txBox="1"/>
          <p:nvPr/>
        </p:nvSpPr>
        <p:spPr>
          <a:xfrm>
            <a:off x="2184152" y="2895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Rout</a:t>
            </a:r>
            <a:endParaRPr lang="de-DE" dirty="0"/>
          </a:p>
        </p:txBody>
      </p:sp>
      <p:cxnSp>
        <p:nvCxnSpPr>
          <p:cNvPr id="66" name="Gerade Verbindung mit Pfeil 65"/>
          <p:cNvCxnSpPr/>
          <p:nvPr/>
        </p:nvCxnSpPr>
        <p:spPr bwMode="auto">
          <a:xfrm>
            <a:off x="4724400" y="28956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/>
          <p:nvPr/>
        </p:nvCxnSpPr>
        <p:spPr bwMode="auto">
          <a:xfrm flipV="1">
            <a:off x="4724400" y="16002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H="1">
            <a:off x="5257800" y="2146300"/>
            <a:ext cx="1295400" cy="6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Bogen 71"/>
          <p:cNvSpPr/>
          <p:nvPr/>
        </p:nvSpPr>
        <p:spPr bwMode="auto">
          <a:xfrm flipH="1">
            <a:off x="4724400" y="2209800"/>
            <a:ext cx="990600" cy="13716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 flipH="1">
            <a:off x="5257800" y="1828800"/>
            <a:ext cx="1295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Bogen 90"/>
          <p:cNvSpPr/>
          <p:nvPr/>
        </p:nvSpPr>
        <p:spPr bwMode="auto">
          <a:xfrm flipH="1">
            <a:off x="4724400" y="1905000"/>
            <a:ext cx="990600" cy="1981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" name="Bogen 91"/>
          <p:cNvSpPr/>
          <p:nvPr/>
        </p:nvSpPr>
        <p:spPr bwMode="auto">
          <a:xfrm flipH="1">
            <a:off x="4724400" y="2514600"/>
            <a:ext cx="990600" cy="7620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5257800" y="2476500"/>
            <a:ext cx="1333500" cy="38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mit Pfeil 93"/>
          <p:cNvCxnSpPr/>
          <p:nvPr/>
        </p:nvCxnSpPr>
        <p:spPr bwMode="auto">
          <a:xfrm flipV="1">
            <a:off x="6324600" y="18288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Textfeld 100"/>
          <p:cNvSpPr txBox="1"/>
          <p:nvPr/>
        </p:nvSpPr>
        <p:spPr>
          <a:xfrm>
            <a:off x="6324600" y="2895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323023" y="17526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cxnSp>
        <p:nvCxnSpPr>
          <p:cNvPr id="104" name="Gerade Verbindung 103"/>
          <p:cNvCxnSpPr/>
          <p:nvPr/>
        </p:nvCxnSpPr>
        <p:spPr bwMode="auto">
          <a:xfrm flipH="1" flipV="1">
            <a:off x="4724400" y="1828800"/>
            <a:ext cx="121920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4879526" y="1676400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Rload</a:t>
            </a:r>
            <a:r>
              <a:rPr lang="de-DE" dirty="0" smtClean="0"/>
              <a:t> klein</a:t>
            </a:r>
            <a:endParaRPr lang="de-DE" dirty="0"/>
          </a:p>
        </p:txBody>
      </p:sp>
      <p:cxnSp>
        <p:nvCxnSpPr>
          <p:cNvPr id="106" name="Gerade Verbindung mit Pfeil 105"/>
          <p:cNvCxnSpPr/>
          <p:nvPr/>
        </p:nvCxnSpPr>
        <p:spPr bwMode="auto">
          <a:xfrm>
            <a:off x="4724400" y="50292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mit Pfeil 114"/>
          <p:cNvCxnSpPr/>
          <p:nvPr/>
        </p:nvCxnSpPr>
        <p:spPr bwMode="auto">
          <a:xfrm flipV="1">
            <a:off x="4724400" y="37338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" name="Gruppieren 4"/>
          <p:cNvGrpSpPr/>
          <p:nvPr/>
        </p:nvGrpSpPr>
        <p:grpSpPr>
          <a:xfrm>
            <a:off x="4724400" y="4648200"/>
            <a:ext cx="1866900" cy="685800"/>
            <a:chOff x="4724400" y="3962400"/>
            <a:chExt cx="1866900" cy="2057400"/>
          </a:xfrm>
        </p:grpSpPr>
        <p:cxnSp>
          <p:nvCxnSpPr>
            <p:cNvPr id="116" name="Gerade Verbindung 115"/>
            <p:cNvCxnSpPr/>
            <p:nvPr/>
          </p:nvCxnSpPr>
          <p:spPr bwMode="auto">
            <a:xfrm flipH="1">
              <a:off x="5257800" y="4279900"/>
              <a:ext cx="1295400" cy="635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" name="Bogen 116"/>
            <p:cNvSpPr/>
            <p:nvPr/>
          </p:nvSpPr>
          <p:spPr bwMode="auto">
            <a:xfrm flipH="1">
              <a:off x="4724400" y="4343400"/>
              <a:ext cx="990600" cy="1371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8" name="Gerade Verbindung 117"/>
            <p:cNvCxnSpPr/>
            <p:nvPr/>
          </p:nvCxnSpPr>
          <p:spPr bwMode="auto">
            <a:xfrm flipH="1">
              <a:off x="5257800" y="3962400"/>
              <a:ext cx="12954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Bogen 118"/>
            <p:cNvSpPr/>
            <p:nvPr/>
          </p:nvSpPr>
          <p:spPr bwMode="auto">
            <a:xfrm flipH="1">
              <a:off x="4724400" y="4038600"/>
              <a:ext cx="990600" cy="19812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0" name="Bogen 119"/>
            <p:cNvSpPr/>
            <p:nvPr/>
          </p:nvSpPr>
          <p:spPr bwMode="auto">
            <a:xfrm flipH="1">
              <a:off x="4724400" y="4648200"/>
              <a:ext cx="990600" cy="7620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1" name="Gerade Verbindung 120"/>
            <p:cNvCxnSpPr/>
            <p:nvPr/>
          </p:nvCxnSpPr>
          <p:spPr bwMode="auto">
            <a:xfrm flipH="1">
              <a:off x="5257800" y="4610100"/>
              <a:ext cx="1333500" cy="381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2" name="Gerade Verbindung mit Pfeil 121"/>
          <p:cNvCxnSpPr/>
          <p:nvPr/>
        </p:nvCxnSpPr>
        <p:spPr bwMode="auto">
          <a:xfrm flipV="1">
            <a:off x="6324600" y="46482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6324600" y="5029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24" name="Textfeld 123"/>
          <p:cNvSpPr txBox="1"/>
          <p:nvPr/>
        </p:nvSpPr>
        <p:spPr>
          <a:xfrm>
            <a:off x="4323023" y="38862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H="1" flipV="1">
            <a:off x="4724400" y="4800600"/>
            <a:ext cx="1219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Textfeld 125"/>
          <p:cNvSpPr txBox="1"/>
          <p:nvPr/>
        </p:nvSpPr>
        <p:spPr>
          <a:xfrm>
            <a:off x="4876800" y="4343400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Rload</a:t>
            </a:r>
            <a:r>
              <a:rPr lang="de-DE" dirty="0" smtClean="0"/>
              <a:t> groß</a:t>
            </a: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4800600" y="4114800"/>
            <a:ext cx="1143000" cy="914400"/>
            <a:chOff x="4800600" y="4114800"/>
            <a:chExt cx="1143000" cy="914400"/>
          </a:xfrm>
        </p:grpSpPr>
        <p:cxnSp>
          <p:nvCxnSpPr>
            <p:cNvPr id="6" name="Gerade Verbindung 5"/>
            <p:cNvCxnSpPr/>
            <p:nvPr/>
          </p:nvCxnSpPr>
          <p:spPr bwMode="auto">
            <a:xfrm flipH="1" flipV="1">
              <a:off x="5791200" y="4191000"/>
              <a:ext cx="152400" cy="838200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 flipH="1" flipV="1">
              <a:off x="4800600" y="4114800"/>
              <a:ext cx="990600" cy="76200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" name="Gerade Verbindung mit Pfeil 11"/>
          <p:cNvCxnSpPr/>
          <p:nvPr/>
        </p:nvCxnSpPr>
        <p:spPr bwMode="auto">
          <a:xfrm flipH="1">
            <a:off x="5867400" y="3733800"/>
            <a:ext cx="3810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6248400" y="3657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Wäre besser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298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Verstärker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/>
              <a:t>Widerstand durch eine PMOS Stromquelle </a:t>
            </a:r>
            <a:r>
              <a:rPr lang="de-DE" sz="1400" dirty="0" smtClean="0"/>
              <a:t>ersetzt – bessere Kennlinie</a:t>
            </a:r>
          </a:p>
          <a:p>
            <a:r>
              <a:rPr lang="de-DE" sz="1400" dirty="0"/>
              <a:t>Die </a:t>
            </a:r>
            <a:r>
              <a:rPr lang="de-DE" sz="1400" dirty="0" smtClean="0"/>
              <a:t>Verstärkung hoch im </a:t>
            </a:r>
            <a:r>
              <a:rPr lang="de-DE" sz="1400" dirty="0"/>
              <a:t>Bereich wo beide Transistoren </a:t>
            </a:r>
            <a:r>
              <a:rPr lang="de-DE" sz="1400" dirty="0" smtClean="0"/>
              <a:t>(Tin </a:t>
            </a:r>
            <a:r>
              <a:rPr lang="de-DE" sz="1400" dirty="0"/>
              <a:t>und </a:t>
            </a:r>
            <a:r>
              <a:rPr lang="de-DE" sz="1400" dirty="0" err="1" smtClean="0"/>
              <a:t>Tout</a:t>
            </a:r>
            <a:r>
              <a:rPr lang="de-DE" sz="1400" dirty="0" smtClean="0"/>
              <a:t>) </a:t>
            </a:r>
            <a:r>
              <a:rPr lang="de-DE" sz="1400" dirty="0"/>
              <a:t>in Sättigung sind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grpSp>
        <p:nvGrpSpPr>
          <p:cNvPr id="75" name="Gruppieren 74"/>
          <p:cNvGrpSpPr/>
          <p:nvPr/>
        </p:nvGrpSpPr>
        <p:grpSpPr>
          <a:xfrm>
            <a:off x="1600200" y="44196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>
            <a:endCxn id="81" idx="1"/>
          </p:cNvCxnSpPr>
          <p:nvPr/>
        </p:nvCxnSpPr>
        <p:spPr bwMode="auto">
          <a:xfrm>
            <a:off x="2133600" y="35814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19812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Ellipse 85"/>
          <p:cNvSpPr/>
          <p:nvPr/>
        </p:nvSpPr>
        <p:spPr bwMode="auto">
          <a:xfrm>
            <a:off x="1447800" y="4953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>
            <a:endCxn id="86" idx="0"/>
          </p:cNvCxnSpPr>
          <p:nvPr/>
        </p:nvCxnSpPr>
        <p:spPr bwMode="auto">
          <a:xfrm>
            <a:off x="1600200" y="4800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6002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14478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>
            <a:stCxn id="82" idx="0"/>
          </p:cNvCxnSpPr>
          <p:nvPr/>
        </p:nvCxnSpPr>
        <p:spPr bwMode="auto">
          <a:xfrm>
            <a:off x="21336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uppieren 1"/>
          <p:cNvGrpSpPr/>
          <p:nvPr/>
        </p:nvGrpSpPr>
        <p:grpSpPr>
          <a:xfrm flipV="1">
            <a:off x="381000" y="2667000"/>
            <a:ext cx="1905000" cy="1066800"/>
            <a:chOff x="5334000" y="2819400"/>
            <a:chExt cx="1905000" cy="1066800"/>
          </a:xfrm>
        </p:grpSpPr>
        <p:cxnSp>
          <p:nvCxnSpPr>
            <p:cNvPr id="105" name="Gerade Verbindung 104"/>
            <p:cNvCxnSpPr>
              <a:stCxn id="210" idx="0"/>
            </p:cNvCxnSpPr>
            <p:nvPr/>
          </p:nvCxnSpPr>
          <p:spPr bwMode="auto">
            <a:xfrm>
              <a:off x="54864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Gerade Verbindung 106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09" name="Gruppieren 108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110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1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2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3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4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5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6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1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9" name="Gerade Verbindung 118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22" name="Gruppieren 121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12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3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4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5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40" name="Gerade Verbindung 139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Gerade Verbindung 140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Ellipse 2"/>
          <p:cNvSpPr/>
          <p:nvPr/>
        </p:nvSpPr>
        <p:spPr bwMode="auto">
          <a:xfrm>
            <a:off x="17526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Ellipse 173"/>
          <p:cNvSpPr/>
          <p:nvPr/>
        </p:nvSpPr>
        <p:spPr bwMode="auto">
          <a:xfrm>
            <a:off x="7620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5" name="Ellipse 174"/>
          <p:cNvSpPr/>
          <p:nvPr/>
        </p:nvSpPr>
        <p:spPr bwMode="auto">
          <a:xfrm>
            <a:off x="381000" y="38862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5"/>
          <p:cNvCxnSpPr>
            <a:stCxn id="175" idx="4"/>
          </p:cNvCxnSpPr>
          <p:nvPr/>
        </p:nvCxnSpPr>
        <p:spPr bwMode="auto">
          <a:xfrm>
            <a:off x="533400" y="4191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57200" y="4343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mit Pfeil 175"/>
          <p:cNvCxnSpPr/>
          <p:nvPr/>
        </p:nvCxnSpPr>
        <p:spPr bwMode="auto">
          <a:xfrm>
            <a:off x="4724400" y="28956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mit Pfeil 176"/>
          <p:cNvCxnSpPr/>
          <p:nvPr/>
        </p:nvCxnSpPr>
        <p:spPr bwMode="auto">
          <a:xfrm flipV="1">
            <a:off x="4724400" y="16002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 flipH="1">
            <a:off x="5257800" y="2146300"/>
            <a:ext cx="1295400" cy="6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Bogen 180"/>
          <p:cNvSpPr/>
          <p:nvPr/>
        </p:nvSpPr>
        <p:spPr bwMode="auto">
          <a:xfrm flipH="1">
            <a:off x="4724400" y="2209800"/>
            <a:ext cx="990600" cy="13716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Bogen 182"/>
          <p:cNvSpPr/>
          <p:nvPr/>
        </p:nvSpPr>
        <p:spPr bwMode="auto">
          <a:xfrm flipH="1">
            <a:off x="4724400" y="2514600"/>
            <a:ext cx="990600" cy="7620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4" name="Gerade Verbindung 183"/>
          <p:cNvCxnSpPr/>
          <p:nvPr/>
        </p:nvCxnSpPr>
        <p:spPr bwMode="auto">
          <a:xfrm flipH="1">
            <a:off x="5257800" y="2476500"/>
            <a:ext cx="1333500" cy="38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mit Pfeil 184"/>
          <p:cNvCxnSpPr/>
          <p:nvPr/>
        </p:nvCxnSpPr>
        <p:spPr bwMode="auto">
          <a:xfrm flipV="1">
            <a:off x="6324600" y="18288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Textfeld 185"/>
          <p:cNvSpPr txBox="1"/>
          <p:nvPr/>
        </p:nvSpPr>
        <p:spPr>
          <a:xfrm>
            <a:off x="6324600" y="2895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87" name="Textfeld 186"/>
          <p:cNvSpPr txBox="1"/>
          <p:nvPr/>
        </p:nvSpPr>
        <p:spPr>
          <a:xfrm>
            <a:off x="4419600" y="15240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5105400" y="1600200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Rload</a:t>
            </a:r>
            <a:r>
              <a:rPr lang="de-DE" dirty="0" smtClean="0"/>
              <a:t> groß</a:t>
            </a:r>
            <a:endParaRPr lang="de-DE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4724400" y="1828800"/>
            <a:ext cx="1828800" cy="2057400"/>
            <a:chOff x="4724400" y="1828800"/>
            <a:chExt cx="1828800" cy="2057400"/>
          </a:xfrm>
        </p:grpSpPr>
        <p:cxnSp>
          <p:nvCxnSpPr>
            <p:cNvPr id="182" name="Gerade Verbindung 181"/>
            <p:cNvCxnSpPr/>
            <p:nvPr/>
          </p:nvCxnSpPr>
          <p:spPr bwMode="auto">
            <a:xfrm flipH="1">
              <a:off x="5257800" y="1828800"/>
              <a:ext cx="12954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0" name="Bogen 189"/>
            <p:cNvSpPr/>
            <p:nvPr/>
          </p:nvSpPr>
          <p:spPr bwMode="auto">
            <a:xfrm flipH="1">
              <a:off x="4724400" y="1905000"/>
              <a:ext cx="990600" cy="19812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91" name="Gruppieren 190"/>
          <p:cNvGrpSpPr/>
          <p:nvPr/>
        </p:nvGrpSpPr>
        <p:grpSpPr>
          <a:xfrm flipH="1">
            <a:off x="4724400" y="1828800"/>
            <a:ext cx="1828800" cy="2057400"/>
            <a:chOff x="4724400" y="1828800"/>
            <a:chExt cx="1828800" cy="2057400"/>
          </a:xfrm>
        </p:grpSpPr>
        <p:cxnSp>
          <p:nvCxnSpPr>
            <p:cNvPr id="192" name="Gerade Verbindung 191"/>
            <p:cNvCxnSpPr/>
            <p:nvPr/>
          </p:nvCxnSpPr>
          <p:spPr bwMode="auto">
            <a:xfrm flipH="1">
              <a:off x="5257800" y="1828800"/>
              <a:ext cx="12954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3" name="Bogen 192"/>
            <p:cNvSpPr/>
            <p:nvPr/>
          </p:nvSpPr>
          <p:spPr bwMode="auto">
            <a:xfrm flipH="1">
              <a:off x="4724400" y="1905000"/>
              <a:ext cx="990600" cy="19812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2" name="Gerade Verbindung 11"/>
          <p:cNvCxnSpPr/>
          <p:nvPr/>
        </p:nvCxnSpPr>
        <p:spPr bwMode="auto">
          <a:xfrm>
            <a:off x="5181600" y="1752600"/>
            <a:ext cx="0" cy="16903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6096000" y="1752600"/>
            <a:ext cx="0" cy="16903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5181600" y="33528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mit Pfeil 194"/>
          <p:cNvCxnSpPr/>
          <p:nvPr/>
        </p:nvCxnSpPr>
        <p:spPr bwMode="auto">
          <a:xfrm>
            <a:off x="4724400" y="51054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mit Pfeil 195"/>
          <p:cNvCxnSpPr/>
          <p:nvPr/>
        </p:nvCxnSpPr>
        <p:spPr bwMode="auto">
          <a:xfrm flipV="1">
            <a:off x="4724400" y="38100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Textfeld 196"/>
          <p:cNvSpPr txBox="1"/>
          <p:nvPr/>
        </p:nvSpPr>
        <p:spPr>
          <a:xfrm>
            <a:off x="6369035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198" name="Gerade Verbindung 197"/>
          <p:cNvCxnSpPr/>
          <p:nvPr/>
        </p:nvCxnSpPr>
        <p:spPr bwMode="auto">
          <a:xfrm>
            <a:off x="47244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0" name="Bogen 199"/>
          <p:cNvSpPr/>
          <p:nvPr/>
        </p:nvSpPr>
        <p:spPr bwMode="auto">
          <a:xfrm rot="16200000" flipH="1">
            <a:off x="5905500" y="4381500"/>
            <a:ext cx="457200" cy="9906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7" name="Textfeld 206"/>
          <p:cNvSpPr txBox="1"/>
          <p:nvPr/>
        </p:nvSpPr>
        <p:spPr>
          <a:xfrm>
            <a:off x="4232406" y="3886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08" name="Bogen 207"/>
          <p:cNvSpPr/>
          <p:nvPr/>
        </p:nvSpPr>
        <p:spPr bwMode="auto">
          <a:xfrm rot="16200000" flipV="1">
            <a:off x="4953000" y="3886200"/>
            <a:ext cx="457200" cy="7620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5562600" y="4267200"/>
            <a:ext cx="762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2057400" y="30480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Tload</a:t>
            </a:r>
            <a:endParaRPr lang="de-DE" dirty="0"/>
          </a:p>
        </p:txBody>
      </p:sp>
      <p:sp>
        <p:nvSpPr>
          <p:cNvPr id="209" name="Textfeld 208"/>
          <p:cNvSpPr txBox="1"/>
          <p:nvPr/>
        </p:nvSpPr>
        <p:spPr>
          <a:xfrm>
            <a:off x="2221412" y="4648200"/>
            <a:ext cx="3921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Tin</a:t>
            </a:r>
            <a:endParaRPr lang="de-DE" dirty="0"/>
          </a:p>
        </p:txBody>
      </p:sp>
      <p:sp>
        <p:nvSpPr>
          <p:cNvPr id="210" name="Ellipse 209"/>
          <p:cNvSpPr/>
          <p:nvPr/>
        </p:nvSpPr>
        <p:spPr bwMode="auto">
          <a:xfrm>
            <a:off x="381000" y="3733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mit Pfeil 24"/>
          <p:cNvCxnSpPr>
            <a:stCxn id="134" idx="0"/>
            <a:endCxn id="210" idx="0"/>
          </p:cNvCxnSpPr>
          <p:nvPr/>
        </p:nvCxnSpPr>
        <p:spPr bwMode="auto">
          <a:xfrm>
            <a:off x="533400" y="3352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1" name="Textfeld 210"/>
          <p:cNvSpPr txBox="1"/>
          <p:nvPr/>
        </p:nvSpPr>
        <p:spPr>
          <a:xfrm>
            <a:off x="762000" y="3733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4279338" y="1752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213" name="Gerade Verbindung mit Pfeil 212"/>
          <p:cNvCxnSpPr>
            <a:endCxn id="190" idx="0"/>
          </p:cNvCxnSpPr>
          <p:nvPr/>
        </p:nvCxnSpPr>
        <p:spPr bwMode="auto">
          <a:xfrm>
            <a:off x="4724400" y="1905000"/>
            <a:ext cx="4953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4" name="Textfeld 213"/>
          <p:cNvSpPr txBox="1"/>
          <p:nvPr/>
        </p:nvSpPr>
        <p:spPr>
          <a:xfrm>
            <a:off x="3886200" y="4343400"/>
            <a:ext cx="828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Tin sperrt</a:t>
            </a:r>
            <a:endParaRPr lang="de-DE" dirty="0"/>
          </a:p>
        </p:txBody>
      </p:sp>
      <p:sp>
        <p:nvSpPr>
          <p:cNvPr id="215" name="Textfeld 214"/>
          <p:cNvSpPr txBox="1"/>
          <p:nvPr/>
        </p:nvSpPr>
        <p:spPr>
          <a:xfrm>
            <a:off x="5105400" y="3886200"/>
            <a:ext cx="1090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Tload</a:t>
            </a:r>
            <a:r>
              <a:rPr lang="de-DE" dirty="0" smtClean="0"/>
              <a:t> „linear“</a:t>
            </a:r>
            <a:endParaRPr lang="de-DE" dirty="0"/>
          </a:p>
        </p:txBody>
      </p:sp>
      <p:sp>
        <p:nvSpPr>
          <p:cNvPr id="216" name="Textfeld 215"/>
          <p:cNvSpPr txBox="1"/>
          <p:nvPr/>
        </p:nvSpPr>
        <p:spPr>
          <a:xfrm>
            <a:off x="5638800" y="4800600"/>
            <a:ext cx="808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Tin linear</a:t>
            </a:r>
            <a:endParaRPr lang="de-DE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 flipV="1">
            <a:off x="4648200" y="4038600"/>
            <a:ext cx="3810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Textfeld 91"/>
          <p:cNvSpPr txBox="1"/>
          <p:nvPr/>
        </p:nvSpPr>
        <p:spPr>
          <a:xfrm>
            <a:off x="5181600" y="4419600"/>
            <a:ext cx="1191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Ts</a:t>
            </a:r>
            <a:r>
              <a:rPr lang="de-DE" dirty="0" smtClean="0"/>
              <a:t> in Sättigung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15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Verstärker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Kleinsignalmodel</a:t>
            </a:r>
          </a:p>
          <a:p>
            <a:r>
              <a:rPr lang="de-DE" sz="1400" dirty="0"/>
              <a:t>Die Spannungsverstärkung ist </a:t>
            </a:r>
            <a:r>
              <a:rPr lang="de-DE" sz="1400" dirty="0" smtClean="0"/>
              <a:t>– </a:t>
            </a:r>
            <a:r>
              <a:rPr lang="de-DE" sz="1400" dirty="0" err="1" smtClean="0"/>
              <a:t>gm</a:t>
            </a:r>
            <a:r>
              <a:rPr lang="de-DE" sz="1400" dirty="0" smtClean="0"/>
              <a:t> </a:t>
            </a:r>
            <a:r>
              <a:rPr lang="de-DE" sz="1400" dirty="0" err="1" smtClean="0"/>
              <a:t>rds</a:t>
            </a:r>
            <a:r>
              <a:rPr lang="de-DE" sz="1400" dirty="0" smtClean="0"/>
              <a:t> </a:t>
            </a:r>
            <a:r>
              <a:rPr lang="de-DE" sz="1400" dirty="0"/>
              <a:t>|| </a:t>
            </a:r>
            <a:r>
              <a:rPr lang="de-DE" sz="1400" dirty="0" err="1" smtClean="0"/>
              <a:t>rdsload</a:t>
            </a:r>
            <a:r>
              <a:rPr lang="de-DE" sz="1400" dirty="0" smtClean="0"/>
              <a:t> =(</a:t>
            </a:r>
            <a:r>
              <a:rPr lang="de-DE" sz="1400" dirty="0" err="1" smtClean="0"/>
              <a:t>def</a:t>
            </a:r>
            <a:r>
              <a:rPr lang="de-DE" sz="1400" dirty="0" smtClean="0"/>
              <a:t>) </a:t>
            </a:r>
            <a:r>
              <a:rPr lang="de-DE" sz="1400" dirty="0"/>
              <a:t>– </a:t>
            </a:r>
            <a:r>
              <a:rPr lang="de-DE" sz="1400" dirty="0" err="1"/>
              <a:t>gm</a:t>
            </a:r>
            <a:r>
              <a:rPr lang="de-DE" sz="1400" dirty="0"/>
              <a:t> </a:t>
            </a:r>
            <a:r>
              <a:rPr lang="de-DE" sz="1400" dirty="0" err="1" smtClean="0"/>
              <a:t>Rout</a:t>
            </a:r>
            <a:endParaRPr lang="de-DE" sz="1400" dirty="0" smtClean="0"/>
          </a:p>
          <a:p>
            <a:r>
              <a:rPr lang="de-DE" sz="1400" dirty="0" err="1" smtClean="0"/>
              <a:t>Rout</a:t>
            </a:r>
            <a:r>
              <a:rPr lang="de-DE" sz="1400" dirty="0" smtClean="0"/>
              <a:t> = </a:t>
            </a:r>
            <a:r>
              <a:rPr lang="de-DE" sz="1400" dirty="0" err="1" smtClean="0"/>
              <a:t>rdsload</a:t>
            </a:r>
            <a:r>
              <a:rPr lang="de-DE" sz="1400" dirty="0" smtClean="0"/>
              <a:t> || </a:t>
            </a:r>
            <a:r>
              <a:rPr lang="de-DE" sz="1400" dirty="0" err="1" smtClean="0"/>
              <a:t>rdsin</a:t>
            </a:r>
            <a:endParaRPr lang="de-DE" sz="1400" dirty="0" smtClean="0"/>
          </a:p>
          <a:p>
            <a:r>
              <a:rPr lang="de-DE" sz="1400" dirty="0" err="1" smtClean="0"/>
              <a:t>Cin</a:t>
            </a:r>
            <a:r>
              <a:rPr lang="de-DE" sz="1400" dirty="0" smtClean="0"/>
              <a:t> (unwichtig) (ideale Spannungsquelle)</a:t>
            </a:r>
          </a:p>
          <a:p>
            <a:r>
              <a:rPr lang="de-DE" sz="1400" dirty="0" smtClean="0"/>
              <a:t>AC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sp>
        <p:nvSpPr>
          <p:cNvPr id="20" name="Textfeld 19"/>
          <p:cNvSpPr txBox="1"/>
          <p:nvPr/>
        </p:nvSpPr>
        <p:spPr>
          <a:xfrm>
            <a:off x="2057400" y="30480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Tload</a:t>
            </a:r>
            <a:endParaRPr lang="de-DE" dirty="0"/>
          </a:p>
        </p:txBody>
      </p:sp>
      <p:sp>
        <p:nvSpPr>
          <p:cNvPr id="209" name="Textfeld 208"/>
          <p:cNvSpPr txBox="1"/>
          <p:nvPr/>
        </p:nvSpPr>
        <p:spPr>
          <a:xfrm>
            <a:off x="2221412" y="4648200"/>
            <a:ext cx="3921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Tin</a:t>
            </a:r>
            <a:endParaRPr lang="de-DE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381000" y="2667000"/>
            <a:ext cx="1905000" cy="2743200"/>
            <a:chOff x="381000" y="2667000"/>
            <a:chExt cx="1905000" cy="2743200"/>
          </a:xfrm>
        </p:grpSpPr>
        <p:grpSp>
          <p:nvGrpSpPr>
            <p:cNvPr id="75" name="Gruppieren 74"/>
            <p:cNvGrpSpPr/>
            <p:nvPr/>
          </p:nvGrpSpPr>
          <p:grpSpPr>
            <a:xfrm>
              <a:off x="1600200" y="4419600"/>
              <a:ext cx="533400" cy="762000"/>
              <a:chOff x="1600200" y="4419600"/>
              <a:chExt cx="533400" cy="762000"/>
            </a:xfrm>
          </p:grpSpPr>
          <p:sp>
            <p:nvSpPr>
              <p:cNvPr id="7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8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84" name="Gerade Verbindung 83"/>
            <p:cNvCxnSpPr>
              <a:endCxn id="81" idx="1"/>
            </p:cNvCxnSpPr>
            <p:nvPr/>
          </p:nvCxnSpPr>
          <p:spPr bwMode="auto">
            <a:xfrm>
              <a:off x="2133600" y="3581400"/>
              <a:ext cx="1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1981200" y="5410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Ellipse 85"/>
            <p:cNvSpPr/>
            <p:nvPr/>
          </p:nvSpPr>
          <p:spPr bwMode="auto">
            <a:xfrm>
              <a:off x="1447800" y="49530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>
              <a:endCxn id="86" idx="0"/>
            </p:cNvCxnSpPr>
            <p:nvPr/>
          </p:nvCxnSpPr>
          <p:spPr bwMode="auto">
            <a:xfrm>
              <a:off x="1600200" y="4800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1600200" y="52578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1447800" y="5410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>
              <a:stCxn id="82" idx="0"/>
            </p:cNvCxnSpPr>
            <p:nvPr/>
          </p:nvCxnSpPr>
          <p:spPr bwMode="auto">
            <a:xfrm>
              <a:off x="21336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" name="Gruppieren 1"/>
            <p:cNvGrpSpPr/>
            <p:nvPr/>
          </p:nvGrpSpPr>
          <p:grpSpPr>
            <a:xfrm flipV="1">
              <a:off x="381000" y="2667000"/>
              <a:ext cx="1905000" cy="1066800"/>
              <a:chOff x="5334000" y="2819400"/>
              <a:chExt cx="1905000" cy="1066800"/>
            </a:xfrm>
          </p:grpSpPr>
          <p:cxnSp>
            <p:nvCxnSpPr>
              <p:cNvPr id="105" name="Gerade Verbindung 104"/>
              <p:cNvCxnSpPr>
                <a:stCxn id="210" idx="0"/>
              </p:cNvCxnSpPr>
              <p:nvPr/>
            </p:nvCxnSpPr>
            <p:spPr bwMode="auto">
              <a:xfrm>
                <a:off x="5486400" y="28194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6" name="Gerade Verbindung 105"/>
              <p:cNvCxnSpPr/>
              <p:nvPr/>
            </p:nvCxnSpPr>
            <p:spPr bwMode="auto">
              <a:xfrm>
                <a:off x="5486400" y="3657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7" name="Gerade Verbindung 106"/>
              <p:cNvCxnSpPr/>
              <p:nvPr/>
            </p:nvCxnSpPr>
            <p:spPr bwMode="auto">
              <a:xfrm>
                <a:off x="5334000" y="3886200"/>
                <a:ext cx="304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8" name="Gerade Verbindung 107"/>
              <p:cNvCxnSpPr/>
              <p:nvPr/>
            </p:nvCxnSpPr>
            <p:spPr bwMode="auto">
              <a:xfrm>
                <a:off x="6019800" y="3352800"/>
                <a:ext cx="838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09" name="Gruppieren 108"/>
              <p:cNvGrpSpPr/>
              <p:nvPr/>
            </p:nvGrpSpPr>
            <p:grpSpPr>
              <a:xfrm>
                <a:off x="6553200" y="2971800"/>
                <a:ext cx="533400" cy="762000"/>
                <a:chOff x="1600200" y="4419600"/>
                <a:chExt cx="533400" cy="762000"/>
              </a:xfrm>
            </p:grpSpPr>
            <p:sp>
              <p:nvSpPr>
                <p:cNvPr id="110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11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12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13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14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15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16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118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19" name="Gerade Verbindung 118"/>
              <p:cNvCxnSpPr/>
              <p:nvPr/>
            </p:nvCxnSpPr>
            <p:spPr bwMode="auto">
              <a:xfrm>
                <a:off x="6934200" y="3886200"/>
                <a:ext cx="304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22" name="Gruppieren 121"/>
              <p:cNvGrpSpPr/>
              <p:nvPr/>
            </p:nvGrpSpPr>
            <p:grpSpPr>
              <a:xfrm flipH="1">
                <a:off x="5486400" y="2971800"/>
                <a:ext cx="533400" cy="762000"/>
                <a:chOff x="1600200" y="4419600"/>
                <a:chExt cx="533400" cy="762000"/>
              </a:xfrm>
            </p:grpSpPr>
            <p:sp>
              <p:nvSpPr>
                <p:cNvPr id="124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25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26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28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3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4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5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139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40" name="Gerade Verbindung 139"/>
              <p:cNvCxnSpPr/>
              <p:nvPr/>
            </p:nvCxnSpPr>
            <p:spPr bwMode="auto">
              <a:xfrm>
                <a:off x="5486400" y="2971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1" name="Gerade Verbindung 140"/>
              <p:cNvCxnSpPr/>
              <p:nvPr/>
            </p:nvCxnSpPr>
            <p:spPr bwMode="auto">
              <a:xfrm>
                <a:off x="6019800" y="2971800"/>
                <a:ext cx="0" cy="381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3" name="Gerade Verbindung 172"/>
              <p:cNvCxnSpPr/>
              <p:nvPr/>
            </p:nvCxnSpPr>
            <p:spPr bwMode="auto">
              <a:xfrm>
                <a:off x="7086600" y="3657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" name="Ellipse 2"/>
            <p:cNvSpPr/>
            <p:nvPr/>
          </p:nvSpPr>
          <p:spPr bwMode="auto">
            <a:xfrm>
              <a:off x="1752600" y="3124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4" name="Ellipse 173"/>
            <p:cNvSpPr/>
            <p:nvPr/>
          </p:nvSpPr>
          <p:spPr bwMode="auto">
            <a:xfrm>
              <a:off x="762000" y="3124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5" name="Ellipse 174"/>
            <p:cNvSpPr/>
            <p:nvPr/>
          </p:nvSpPr>
          <p:spPr bwMode="auto">
            <a:xfrm>
              <a:off x="381000" y="3886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" name="Gerade Verbindung 5"/>
            <p:cNvCxnSpPr>
              <a:stCxn id="175" idx="4"/>
            </p:cNvCxnSpPr>
            <p:nvPr/>
          </p:nvCxnSpPr>
          <p:spPr bwMode="auto">
            <a:xfrm>
              <a:off x="533400" y="4191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457200" y="4343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0" name="Ellipse 209"/>
            <p:cNvSpPr/>
            <p:nvPr/>
          </p:nvSpPr>
          <p:spPr bwMode="auto">
            <a:xfrm>
              <a:off x="381000" y="3733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" name="Gerade Verbindung mit Pfeil 24"/>
            <p:cNvCxnSpPr>
              <a:stCxn id="134" idx="0"/>
              <a:endCxn id="210" idx="0"/>
            </p:cNvCxnSpPr>
            <p:nvPr/>
          </p:nvCxnSpPr>
          <p:spPr bwMode="auto">
            <a:xfrm>
              <a:off x="533400" y="3352800"/>
              <a:ext cx="0" cy="3810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1" name="Textfeld 210"/>
          <p:cNvSpPr txBox="1"/>
          <p:nvPr/>
        </p:nvSpPr>
        <p:spPr>
          <a:xfrm>
            <a:off x="762000" y="3733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0960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6096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62484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H="1">
            <a:off x="6096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57150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Ellipse 95"/>
          <p:cNvSpPr/>
          <p:nvPr/>
        </p:nvSpPr>
        <p:spPr bwMode="auto">
          <a:xfrm>
            <a:off x="70866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Ellipse 96"/>
          <p:cNvSpPr/>
          <p:nvPr/>
        </p:nvSpPr>
        <p:spPr bwMode="auto">
          <a:xfrm>
            <a:off x="7086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>
            <a:stCxn id="97" idx="4"/>
          </p:cNvCxnSpPr>
          <p:nvPr/>
        </p:nvCxnSpPr>
        <p:spPr bwMode="auto">
          <a:xfrm>
            <a:off x="7239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72390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7239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Line 32"/>
          <p:cNvSpPr>
            <a:spLocks noChangeShapeType="1"/>
          </p:cNvSpPr>
          <p:nvPr/>
        </p:nvSpPr>
        <p:spPr bwMode="auto">
          <a:xfrm>
            <a:off x="5486400" y="51816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02" name="Gruppieren 101"/>
          <p:cNvGrpSpPr/>
          <p:nvPr/>
        </p:nvGrpSpPr>
        <p:grpSpPr>
          <a:xfrm>
            <a:off x="7924800" y="4419600"/>
            <a:ext cx="152400" cy="762000"/>
            <a:chOff x="6705600" y="4648200"/>
            <a:chExt cx="152400" cy="762000"/>
          </a:xfrm>
        </p:grpSpPr>
        <p:cxnSp>
          <p:nvCxnSpPr>
            <p:cNvPr id="103" name="Gerade Verbindung 102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4" name="Rechteck 103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7" name="Gerade Verbindung 116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0" name="Textfeld 119"/>
          <p:cNvSpPr txBox="1"/>
          <p:nvPr/>
        </p:nvSpPr>
        <p:spPr>
          <a:xfrm>
            <a:off x="7924800" y="4953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121" name="Gerade Verbindung 120"/>
          <p:cNvCxnSpPr/>
          <p:nvPr/>
        </p:nvCxnSpPr>
        <p:spPr bwMode="auto">
          <a:xfrm>
            <a:off x="76200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72390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7" name="Gruppieren 126"/>
          <p:cNvGrpSpPr/>
          <p:nvPr/>
        </p:nvGrpSpPr>
        <p:grpSpPr>
          <a:xfrm>
            <a:off x="8382000" y="4419600"/>
            <a:ext cx="304800" cy="762000"/>
            <a:chOff x="4876800" y="1828800"/>
            <a:chExt cx="457200" cy="685800"/>
          </a:xfrm>
        </p:grpSpPr>
        <p:cxnSp>
          <p:nvCxnSpPr>
            <p:cNvPr id="129" name="Gerade Verbindung 12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12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Gerade Verbindung 13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Gerade Verbindung 13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6" name="Textfeld 135"/>
          <p:cNvSpPr txBox="1"/>
          <p:nvPr/>
        </p:nvSpPr>
        <p:spPr>
          <a:xfrm>
            <a:off x="8334712" y="4953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5638800" y="4191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7239000" y="49530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142" name="Ellipse 141"/>
          <p:cNvSpPr/>
          <p:nvPr/>
        </p:nvSpPr>
        <p:spPr bwMode="auto">
          <a:xfrm>
            <a:off x="5562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" name="Gerade Verbindung 142"/>
          <p:cNvCxnSpPr>
            <a:endCxn id="142" idx="0"/>
          </p:cNvCxnSpPr>
          <p:nvPr/>
        </p:nvCxnSpPr>
        <p:spPr bwMode="auto">
          <a:xfrm>
            <a:off x="57150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5715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55626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62484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7" name="Gruppieren 146"/>
          <p:cNvGrpSpPr/>
          <p:nvPr/>
        </p:nvGrpSpPr>
        <p:grpSpPr>
          <a:xfrm>
            <a:off x="7162800" y="3581400"/>
            <a:ext cx="152400" cy="762000"/>
            <a:chOff x="6705600" y="4648200"/>
            <a:chExt cx="152400" cy="762000"/>
          </a:xfrm>
        </p:grpSpPr>
        <p:cxnSp>
          <p:nvCxnSpPr>
            <p:cNvPr id="148" name="Gerade Verbindung 14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9" name="Rechteck 14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0" name="Gerade Verbindung 14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1" name="Textfeld 150"/>
          <p:cNvSpPr txBox="1"/>
          <p:nvPr/>
        </p:nvSpPr>
        <p:spPr>
          <a:xfrm>
            <a:off x="7331483" y="38100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Rdsload</a:t>
            </a:r>
            <a:endParaRPr lang="de-DE" dirty="0"/>
          </a:p>
        </p:txBody>
      </p:sp>
      <p:sp>
        <p:nvSpPr>
          <p:cNvPr id="152" name="Line 32"/>
          <p:cNvSpPr>
            <a:spLocks noChangeShapeType="1"/>
          </p:cNvSpPr>
          <p:nvPr/>
        </p:nvSpPr>
        <p:spPr bwMode="auto">
          <a:xfrm>
            <a:off x="7086600" y="35814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53" name="Gruppieren 152"/>
          <p:cNvGrpSpPr/>
          <p:nvPr/>
        </p:nvGrpSpPr>
        <p:grpSpPr>
          <a:xfrm>
            <a:off x="2743200" y="4648200"/>
            <a:ext cx="304800" cy="762000"/>
            <a:chOff x="4876800" y="1828800"/>
            <a:chExt cx="457200" cy="685800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" name="Gerade Verbindung 154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6" name="Gerade Verbindung 155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" name="Gerade Verbindung 6"/>
          <p:cNvCxnSpPr/>
          <p:nvPr/>
        </p:nvCxnSpPr>
        <p:spPr bwMode="auto">
          <a:xfrm>
            <a:off x="2133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27432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2895600" y="47244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28956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60" name="Objekt 15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45717824"/>
              </p:ext>
            </p:extLst>
          </p:nvPr>
        </p:nvGraphicFramePr>
        <p:xfrm>
          <a:off x="5486400" y="6172200"/>
          <a:ext cx="1811337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08" name="Formel" r:id="rId4" imgW="1193760" imgH="228600" progId="Equation.3">
                  <p:embed/>
                </p:oleObj>
              </mc:Choice>
              <mc:Fallback>
                <p:oleObj name="Formel" r:id="rId4" imgW="1193760" imgH="228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6172200"/>
                        <a:ext cx="1811337" cy="3476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95459758"/>
              </p:ext>
            </p:extLst>
          </p:nvPr>
        </p:nvGraphicFramePr>
        <p:xfrm>
          <a:off x="5486400" y="5410200"/>
          <a:ext cx="2640013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09" name="Formel" r:id="rId6" imgW="1739880" imgH="431640" progId="Equation.3">
                  <p:embed/>
                </p:oleObj>
              </mc:Choice>
              <mc:Fallback>
                <p:oleObj name="Formel" r:id="rId6" imgW="1739880" imgH="431640" progId="Equation.3">
                  <p:embed/>
                  <p:pic>
                    <p:nvPicPr>
                      <p:cNvPr id="0" name="Objek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410200"/>
                        <a:ext cx="2640013" cy="6556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265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Verstärker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Zeitkonstanten mit und ohne GK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graphicFrame>
        <p:nvGraphicFramePr>
          <p:cNvPr id="13" name="Objekt 1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73072378"/>
              </p:ext>
            </p:extLst>
          </p:nvPr>
        </p:nvGraphicFramePr>
        <p:xfrm>
          <a:off x="177800" y="4373563"/>
          <a:ext cx="31988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74" name="Formel" r:id="rId4" imgW="2108160" imgH="431640" progId="Equation.3">
                  <p:embed/>
                </p:oleObj>
              </mc:Choice>
              <mc:Fallback>
                <p:oleObj name="Formel" r:id="rId4" imgW="2108160" imgH="4316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4373563"/>
                        <a:ext cx="3198813" cy="65563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Gleichschenkliges Dreieck 4"/>
          <p:cNvSpPr/>
          <p:nvPr/>
        </p:nvSpPr>
        <p:spPr bwMode="auto">
          <a:xfrm rot="5400000" flipH="1">
            <a:off x="1943100" y="2857500"/>
            <a:ext cx="914400" cy="8382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0" name="Gleichschenkliges Dreieck 159"/>
          <p:cNvSpPr/>
          <p:nvPr/>
        </p:nvSpPr>
        <p:spPr bwMode="auto">
          <a:xfrm rot="5400000" flipH="1">
            <a:off x="4610100" y="2857500"/>
            <a:ext cx="914400" cy="8382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>
            <a:stCxn id="160" idx="0"/>
          </p:cNvCxnSpPr>
          <p:nvPr/>
        </p:nvCxnSpPr>
        <p:spPr bwMode="auto">
          <a:xfrm>
            <a:off x="54864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3581400" y="3276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4038600" y="2362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4648200" y="2209800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β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3" name="Gerade Verbindung 162"/>
          <p:cNvCxnSpPr/>
          <p:nvPr/>
        </p:nvCxnSpPr>
        <p:spPr bwMode="auto">
          <a:xfrm>
            <a:off x="5257800" y="2362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5867400" y="2362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4038600" y="23622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Ellipse 20"/>
          <p:cNvSpPr/>
          <p:nvPr/>
        </p:nvSpPr>
        <p:spPr bwMode="auto">
          <a:xfrm>
            <a:off x="3962400" y="3200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165" name="Objekt 16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5025976"/>
              </p:ext>
            </p:extLst>
          </p:nvPr>
        </p:nvGraphicFramePr>
        <p:xfrm>
          <a:off x="3514725" y="4343400"/>
          <a:ext cx="410527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75" name="Formel" r:id="rId6" imgW="2705040" imgH="457200" progId="Equation.3">
                  <p:embed/>
                </p:oleObj>
              </mc:Choice>
              <mc:Fallback>
                <p:oleObj name="Formel" r:id="rId6" imgW="2705040" imgH="457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4343400"/>
                        <a:ext cx="4105275" cy="6937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" name="Objekt 16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02743064"/>
              </p:ext>
            </p:extLst>
          </p:nvPr>
        </p:nvGraphicFramePr>
        <p:xfrm>
          <a:off x="4879975" y="5278438"/>
          <a:ext cx="40132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76" name="Formel" r:id="rId8" imgW="2641320" imgH="228600" progId="Equation.3">
                  <p:embed/>
                </p:oleObj>
              </mc:Choice>
              <mc:Fallback>
                <p:oleObj name="Formel" r:id="rId8" imgW="2641320" imgH="228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9975" y="5278438"/>
                        <a:ext cx="4013200" cy="3460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uppieren 17"/>
          <p:cNvGrpSpPr/>
          <p:nvPr/>
        </p:nvGrpSpPr>
        <p:grpSpPr>
          <a:xfrm>
            <a:off x="2209800" y="1752600"/>
            <a:ext cx="793750" cy="1143000"/>
            <a:chOff x="381000" y="2667000"/>
            <a:chExt cx="1905000" cy="2743200"/>
          </a:xfrm>
        </p:grpSpPr>
        <p:grpSp>
          <p:nvGrpSpPr>
            <p:cNvPr id="19" name="Gruppieren 18"/>
            <p:cNvGrpSpPr/>
            <p:nvPr/>
          </p:nvGrpSpPr>
          <p:grpSpPr>
            <a:xfrm>
              <a:off x="1600200" y="4419600"/>
              <a:ext cx="533400" cy="762000"/>
              <a:chOff x="1600200" y="4419600"/>
              <a:chExt cx="533400" cy="762000"/>
            </a:xfrm>
          </p:grpSpPr>
          <p:sp>
            <p:nvSpPr>
              <p:cNvPr id="6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0" name="Gerade Verbindung 19"/>
            <p:cNvCxnSpPr>
              <a:endCxn id="67" idx="1"/>
            </p:cNvCxnSpPr>
            <p:nvPr/>
          </p:nvCxnSpPr>
          <p:spPr bwMode="auto">
            <a:xfrm>
              <a:off x="2133600" y="3581400"/>
              <a:ext cx="1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Gerade Verbindung 21"/>
            <p:cNvCxnSpPr/>
            <p:nvPr/>
          </p:nvCxnSpPr>
          <p:spPr bwMode="auto">
            <a:xfrm>
              <a:off x="1981200" y="5410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Ellipse 22"/>
            <p:cNvSpPr/>
            <p:nvPr/>
          </p:nvSpPr>
          <p:spPr bwMode="auto">
            <a:xfrm>
              <a:off x="1447800" y="49530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" name="Gerade Verbindung 23"/>
            <p:cNvCxnSpPr>
              <a:endCxn id="23" idx="0"/>
            </p:cNvCxnSpPr>
            <p:nvPr/>
          </p:nvCxnSpPr>
          <p:spPr bwMode="auto">
            <a:xfrm>
              <a:off x="1600200" y="4800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Gerade Verbindung 24"/>
            <p:cNvCxnSpPr/>
            <p:nvPr/>
          </p:nvCxnSpPr>
          <p:spPr bwMode="auto">
            <a:xfrm>
              <a:off x="1600200" y="52578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Gerade Verbindung 25"/>
            <p:cNvCxnSpPr/>
            <p:nvPr/>
          </p:nvCxnSpPr>
          <p:spPr bwMode="auto">
            <a:xfrm>
              <a:off x="1447800" y="5410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Gerade Verbindung 26"/>
            <p:cNvCxnSpPr>
              <a:stCxn id="68" idx="0"/>
            </p:cNvCxnSpPr>
            <p:nvPr/>
          </p:nvCxnSpPr>
          <p:spPr bwMode="auto">
            <a:xfrm>
              <a:off x="21336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8" name="Gruppieren 27"/>
            <p:cNvGrpSpPr/>
            <p:nvPr/>
          </p:nvGrpSpPr>
          <p:grpSpPr>
            <a:xfrm flipV="1">
              <a:off x="381000" y="2667000"/>
              <a:ext cx="1905000" cy="1066800"/>
              <a:chOff x="5334000" y="2819400"/>
              <a:chExt cx="1905000" cy="1066800"/>
            </a:xfrm>
          </p:grpSpPr>
          <p:cxnSp>
            <p:nvCxnSpPr>
              <p:cNvPr id="36" name="Gerade Verbindung 35"/>
              <p:cNvCxnSpPr>
                <a:stCxn id="34" idx="0"/>
              </p:cNvCxnSpPr>
              <p:nvPr/>
            </p:nvCxnSpPr>
            <p:spPr bwMode="auto">
              <a:xfrm>
                <a:off x="5486400" y="28194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" name="Gerade Verbindung 36"/>
              <p:cNvCxnSpPr/>
              <p:nvPr/>
            </p:nvCxnSpPr>
            <p:spPr bwMode="auto">
              <a:xfrm>
                <a:off x="5486400" y="3657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" name="Gerade Verbindung 37"/>
              <p:cNvCxnSpPr/>
              <p:nvPr/>
            </p:nvCxnSpPr>
            <p:spPr bwMode="auto">
              <a:xfrm>
                <a:off x="5334000" y="3886200"/>
                <a:ext cx="304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" name="Gerade Verbindung 38"/>
              <p:cNvCxnSpPr/>
              <p:nvPr/>
            </p:nvCxnSpPr>
            <p:spPr bwMode="auto">
              <a:xfrm>
                <a:off x="6019800" y="3352800"/>
                <a:ext cx="838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40" name="Gruppieren 39"/>
              <p:cNvGrpSpPr/>
              <p:nvPr/>
            </p:nvGrpSpPr>
            <p:grpSpPr>
              <a:xfrm>
                <a:off x="6553200" y="2971800"/>
                <a:ext cx="533400" cy="762000"/>
                <a:chOff x="1600200" y="4419600"/>
                <a:chExt cx="533400" cy="762000"/>
              </a:xfrm>
            </p:grpSpPr>
            <p:sp>
              <p:nvSpPr>
                <p:cNvPr id="54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55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56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57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58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59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60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61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41" name="Gerade Verbindung 40"/>
              <p:cNvCxnSpPr/>
              <p:nvPr/>
            </p:nvCxnSpPr>
            <p:spPr bwMode="auto">
              <a:xfrm>
                <a:off x="6934200" y="3886200"/>
                <a:ext cx="304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42" name="Gruppieren 41"/>
              <p:cNvGrpSpPr/>
              <p:nvPr/>
            </p:nvGrpSpPr>
            <p:grpSpPr>
              <a:xfrm flipH="1">
                <a:off x="5486400" y="2971800"/>
                <a:ext cx="533400" cy="762000"/>
                <a:chOff x="1600200" y="4419600"/>
                <a:chExt cx="533400" cy="762000"/>
              </a:xfrm>
            </p:grpSpPr>
            <p:sp>
              <p:nvSpPr>
                <p:cNvPr id="46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47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48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49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50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51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52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53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43" name="Gerade Verbindung 42"/>
              <p:cNvCxnSpPr/>
              <p:nvPr/>
            </p:nvCxnSpPr>
            <p:spPr bwMode="auto">
              <a:xfrm>
                <a:off x="5486400" y="2971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4" name="Gerade Verbindung 43"/>
              <p:cNvCxnSpPr/>
              <p:nvPr/>
            </p:nvCxnSpPr>
            <p:spPr bwMode="auto">
              <a:xfrm>
                <a:off x="6019800" y="2971800"/>
                <a:ext cx="0" cy="381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5" name="Gerade Verbindung 44"/>
              <p:cNvCxnSpPr/>
              <p:nvPr/>
            </p:nvCxnSpPr>
            <p:spPr bwMode="auto">
              <a:xfrm>
                <a:off x="7086600" y="3657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9" name="Ellipse 28"/>
            <p:cNvSpPr/>
            <p:nvPr/>
          </p:nvSpPr>
          <p:spPr bwMode="auto">
            <a:xfrm>
              <a:off x="1752600" y="3124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0" name="Ellipse 29"/>
            <p:cNvSpPr/>
            <p:nvPr/>
          </p:nvSpPr>
          <p:spPr bwMode="auto">
            <a:xfrm>
              <a:off x="762000" y="3124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1" name="Ellipse 30"/>
            <p:cNvSpPr/>
            <p:nvPr/>
          </p:nvSpPr>
          <p:spPr bwMode="auto">
            <a:xfrm>
              <a:off x="381000" y="3886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2" name="Gerade Verbindung 31"/>
            <p:cNvCxnSpPr>
              <a:stCxn id="31" idx="4"/>
            </p:cNvCxnSpPr>
            <p:nvPr/>
          </p:nvCxnSpPr>
          <p:spPr bwMode="auto">
            <a:xfrm>
              <a:off x="533400" y="4191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Gerade Verbindung 32"/>
            <p:cNvCxnSpPr/>
            <p:nvPr/>
          </p:nvCxnSpPr>
          <p:spPr bwMode="auto">
            <a:xfrm>
              <a:off x="457200" y="4343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Ellipse 33"/>
            <p:cNvSpPr/>
            <p:nvPr/>
          </p:nvSpPr>
          <p:spPr bwMode="auto">
            <a:xfrm>
              <a:off x="381000" y="3733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mit Pfeil 34"/>
            <p:cNvCxnSpPr>
              <a:stCxn id="51" idx="0"/>
              <a:endCxn id="34" idx="0"/>
            </p:cNvCxnSpPr>
            <p:nvPr/>
          </p:nvCxnSpPr>
          <p:spPr bwMode="auto">
            <a:xfrm>
              <a:off x="533400" y="3352800"/>
              <a:ext cx="0" cy="3810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" name="Gerade Verbindung mit Pfeil 2"/>
          <p:cNvCxnSpPr/>
          <p:nvPr/>
        </p:nvCxnSpPr>
        <p:spPr bwMode="auto">
          <a:xfrm>
            <a:off x="3581400" y="31242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429000" y="2819400"/>
            <a:ext cx="580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Ain=1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54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Verstärker mit Gegenkopplung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Gegenkopplung</a:t>
            </a:r>
          </a:p>
          <a:p>
            <a:r>
              <a:rPr lang="de-DE" sz="1400" dirty="0" smtClean="0"/>
              <a:t>AC, DC Analyse</a:t>
            </a:r>
          </a:p>
          <a:p>
            <a:r>
              <a:rPr lang="de-DE" sz="1400" dirty="0" smtClean="0"/>
              <a:t>GK wie in Übung (</a:t>
            </a:r>
            <a:r>
              <a:rPr lang="de-DE" sz="1400" dirty="0" err="1" smtClean="0"/>
              <a:t>Rin</a:t>
            </a:r>
            <a:r>
              <a:rPr lang="de-DE" sz="1400" dirty="0" smtClean="0"/>
              <a:t>, </a:t>
            </a:r>
            <a:r>
              <a:rPr lang="de-DE" sz="1400" dirty="0" err="1" smtClean="0"/>
              <a:t>Rfb</a:t>
            </a:r>
            <a:r>
              <a:rPr lang="de-DE" sz="1400" dirty="0" smtClean="0"/>
              <a:t>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5" name="Gleichschenkliges Dreieck 4"/>
          <p:cNvSpPr/>
          <p:nvPr/>
        </p:nvSpPr>
        <p:spPr bwMode="auto">
          <a:xfrm rot="5400000" flipH="1">
            <a:off x="1866900" y="2933700"/>
            <a:ext cx="9144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>
            <a:off x="4724400" y="51054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/>
          <p:cNvCxnSpPr/>
          <p:nvPr/>
        </p:nvCxnSpPr>
        <p:spPr bwMode="auto">
          <a:xfrm flipV="1">
            <a:off x="4724400" y="38100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6369035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4724400" y="4038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Bogen 22"/>
          <p:cNvSpPr/>
          <p:nvPr/>
        </p:nvSpPr>
        <p:spPr bwMode="auto">
          <a:xfrm rot="16200000" flipH="1">
            <a:off x="5600700" y="4381500"/>
            <a:ext cx="457200" cy="9906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4232406" y="3886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5" name="Bogen 24"/>
          <p:cNvSpPr/>
          <p:nvPr/>
        </p:nvSpPr>
        <p:spPr bwMode="auto">
          <a:xfrm rot="16200000" flipV="1">
            <a:off x="4648200" y="3886200"/>
            <a:ext cx="457200" cy="7620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5257800" y="4267200"/>
            <a:ext cx="762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Rechteck 29"/>
          <p:cNvSpPr/>
          <p:nvPr/>
        </p:nvSpPr>
        <p:spPr bwMode="auto">
          <a:xfrm rot="5400000">
            <a:off x="1333500" y="30861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" name="Gerade Verbindung 2"/>
          <p:cNvCxnSpPr>
            <a:stCxn id="5" idx="3"/>
            <a:endCxn id="30" idx="0"/>
          </p:cNvCxnSpPr>
          <p:nvPr/>
        </p:nvCxnSpPr>
        <p:spPr bwMode="auto">
          <a:xfrm flipH="1">
            <a:off x="16002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H="1">
            <a:off x="8382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hteck 33"/>
          <p:cNvSpPr/>
          <p:nvPr/>
        </p:nvSpPr>
        <p:spPr bwMode="auto">
          <a:xfrm rot="5400000">
            <a:off x="2324100" y="21717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>
            <a:endCxn id="34" idx="0"/>
          </p:cNvCxnSpPr>
          <p:nvPr/>
        </p:nvCxnSpPr>
        <p:spPr bwMode="auto">
          <a:xfrm flipH="1">
            <a:off x="2590800" y="2362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>
            <a:off x="1828800" y="2362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2362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 flipV="1">
            <a:off x="2971800" y="2362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 flipH="1">
            <a:off x="28194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667000" y="3200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685800" y="3429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4" name="Gerade Verbindung 43"/>
          <p:cNvCxnSpPr>
            <a:endCxn id="43" idx="0"/>
          </p:cNvCxnSpPr>
          <p:nvPr/>
        </p:nvCxnSpPr>
        <p:spPr bwMode="auto">
          <a:xfrm>
            <a:off x="838200" y="3276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838200" y="3733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685800" y="3886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2590800" y="20574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  <p:sp>
        <p:nvSpPr>
          <p:cNvPr id="48" name="Textfeld 47"/>
          <p:cNvSpPr txBox="1"/>
          <p:nvPr/>
        </p:nvSpPr>
        <p:spPr>
          <a:xfrm>
            <a:off x="766809" y="2971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endParaRPr lang="de-DE" dirty="0"/>
          </a:p>
        </p:txBody>
      </p:sp>
      <p:grpSp>
        <p:nvGrpSpPr>
          <p:cNvPr id="31" name="Gruppieren 30"/>
          <p:cNvGrpSpPr/>
          <p:nvPr/>
        </p:nvGrpSpPr>
        <p:grpSpPr>
          <a:xfrm>
            <a:off x="3581400" y="1447800"/>
            <a:ext cx="793750" cy="1143000"/>
            <a:chOff x="381000" y="2667000"/>
            <a:chExt cx="1905000" cy="2743200"/>
          </a:xfrm>
        </p:grpSpPr>
        <p:grpSp>
          <p:nvGrpSpPr>
            <p:cNvPr id="32" name="Gruppieren 31"/>
            <p:cNvGrpSpPr/>
            <p:nvPr/>
          </p:nvGrpSpPr>
          <p:grpSpPr>
            <a:xfrm>
              <a:off x="1600200" y="4419600"/>
              <a:ext cx="533400" cy="762000"/>
              <a:chOff x="1600200" y="4419600"/>
              <a:chExt cx="533400" cy="762000"/>
            </a:xfrm>
          </p:grpSpPr>
          <p:sp>
            <p:nvSpPr>
              <p:cNvPr id="8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37" name="Gerade Verbindung 36"/>
            <p:cNvCxnSpPr>
              <a:endCxn id="91" idx="1"/>
            </p:cNvCxnSpPr>
            <p:nvPr/>
          </p:nvCxnSpPr>
          <p:spPr bwMode="auto">
            <a:xfrm>
              <a:off x="2133600" y="3581400"/>
              <a:ext cx="1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Gerade Verbindung 37"/>
            <p:cNvCxnSpPr/>
            <p:nvPr/>
          </p:nvCxnSpPr>
          <p:spPr bwMode="auto">
            <a:xfrm>
              <a:off x="1981200" y="5410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Ellipse 41"/>
            <p:cNvSpPr/>
            <p:nvPr/>
          </p:nvSpPr>
          <p:spPr bwMode="auto">
            <a:xfrm>
              <a:off x="1447800" y="49530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7" name="Gerade Verbindung 46"/>
            <p:cNvCxnSpPr>
              <a:endCxn id="42" idx="0"/>
            </p:cNvCxnSpPr>
            <p:nvPr/>
          </p:nvCxnSpPr>
          <p:spPr bwMode="auto">
            <a:xfrm>
              <a:off x="1600200" y="4800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Gerade Verbindung 48"/>
            <p:cNvCxnSpPr/>
            <p:nvPr/>
          </p:nvCxnSpPr>
          <p:spPr bwMode="auto">
            <a:xfrm>
              <a:off x="1600200" y="52578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1447800" y="5410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Gerade Verbindung 50"/>
            <p:cNvCxnSpPr>
              <a:stCxn id="92" idx="0"/>
            </p:cNvCxnSpPr>
            <p:nvPr/>
          </p:nvCxnSpPr>
          <p:spPr bwMode="auto">
            <a:xfrm>
              <a:off x="21336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52" name="Gruppieren 51"/>
            <p:cNvGrpSpPr/>
            <p:nvPr/>
          </p:nvGrpSpPr>
          <p:grpSpPr>
            <a:xfrm flipV="1">
              <a:off x="381000" y="2667000"/>
              <a:ext cx="1905000" cy="1066800"/>
              <a:chOff x="5334000" y="2819400"/>
              <a:chExt cx="1905000" cy="1066800"/>
            </a:xfrm>
          </p:grpSpPr>
          <p:cxnSp>
            <p:nvCxnSpPr>
              <p:cNvPr id="60" name="Gerade Verbindung 59"/>
              <p:cNvCxnSpPr>
                <a:stCxn id="58" idx="0"/>
              </p:cNvCxnSpPr>
              <p:nvPr/>
            </p:nvCxnSpPr>
            <p:spPr bwMode="auto">
              <a:xfrm>
                <a:off x="5486400" y="28194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1" name="Gerade Verbindung 60"/>
              <p:cNvCxnSpPr/>
              <p:nvPr/>
            </p:nvCxnSpPr>
            <p:spPr bwMode="auto">
              <a:xfrm>
                <a:off x="5486400" y="3657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2" name="Gerade Verbindung 61"/>
              <p:cNvCxnSpPr/>
              <p:nvPr/>
            </p:nvCxnSpPr>
            <p:spPr bwMode="auto">
              <a:xfrm>
                <a:off x="5334000" y="3886200"/>
                <a:ext cx="304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3" name="Gerade Verbindung 62"/>
              <p:cNvCxnSpPr/>
              <p:nvPr/>
            </p:nvCxnSpPr>
            <p:spPr bwMode="auto">
              <a:xfrm>
                <a:off x="6019800" y="3352800"/>
                <a:ext cx="838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64" name="Gruppieren 63"/>
              <p:cNvGrpSpPr/>
              <p:nvPr/>
            </p:nvGrpSpPr>
            <p:grpSpPr>
              <a:xfrm>
                <a:off x="6553200" y="2971800"/>
                <a:ext cx="533400" cy="762000"/>
                <a:chOff x="1600200" y="4419600"/>
                <a:chExt cx="533400" cy="762000"/>
              </a:xfrm>
            </p:grpSpPr>
            <p:sp>
              <p:nvSpPr>
                <p:cNvPr id="78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9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0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1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2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3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4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85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65" name="Gerade Verbindung 64"/>
              <p:cNvCxnSpPr/>
              <p:nvPr/>
            </p:nvCxnSpPr>
            <p:spPr bwMode="auto">
              <a:xfrm>
                <a:off x="6934200" y="3886200"/>
                <a:ext cx="304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66" name="Gruppieren 65"/>
              <p:cNvGrpSpPr/>
              <p:nvPr/>
            </p:nvGrpSpPr>
            <p:grpSpPr>
              <a:xfrm flipH="1">
                <a:off x="5486400" y="2971800"/>
                <a:ext cx="533400" cy="762000"/>
                <a:chOff x="1600200" y="4419600"/>
                <a:chExt cx="533400" cy="762000"/>
              </a:xfrm>
            </p:grpSpPr>
            <p:sp>
              <p:nvSpPr>
                <p:cNvPr id="70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1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2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3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4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5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6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77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67" name="Gerade Verbindung 66"/>
              <p:cNvCxnSpPr/>
              <p:nvPr/>
            </p:nvCxnSpPr>
            <p:spPr bwMode="auto">
              <a:xfrm>
                <a:off x="5486400" y="2971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8" name="Gerade Verbindung 67"/>
              <p:cNvCxnSpPr/>
              <p:nvPr/>
            </p:nvCxnSpPr>
            <p:spPr bwMode="auto">
              <a:xfrm>
                <a:off x="6019800" y="2971800"/>
                <a:ext cx="0" cy="381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9" name="Gerade Verbindung 68"/>
              <p:cNvCxnSpPr/>
              <p:nvPr/>
            </p:nvCxnSpPr>
            <p:spPr bwMode="auto">
              <a:xfrm>
                <a:off x="7086600" y="3657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3" name="Ellipse 52"/>
            <p:cNvSpPr/>
            <p:nvPr/>
          </p:nvSpPr>
          <p:spPr bwMode="auto">
            <a:xfrm>
              <a:off x="1752600" y="3124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4" name="Ellipse 53"/>
            <p:cNvSpPr/>
            <p:nvPr/>
          </p:nvSpPr>
          <p:spPr bwMode="auto">
            <a:xfrm>
              <a:off x="762000" y="3124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5" name="Ellipse 54"/>
            <p:cNvSpPr/>
            <p:nvPr/>
          </p:nvSpPr>
          <p:spPr bwMode="auto">
            <a:xfrm>
              <a:off x="381000" y="3886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6" name="Gerade Verbindung 55"/>
            <p:cNvCxnSpPr>
              <a:stCxn id="55" idx="4"/>
            </p:cNvCxnSpPr>
            <p:nvPr/>
          </p:nvCxnSpPr>
          <p:spPr bwMode="auto">
            <a:xfrm>
              <a:off x="533400" y="4191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>
              <a:off x="457200" y="4343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Ellipse 57"/>
            <p:cNvSpPr/>
            <p:nvPr/>
          </p:nvSpPr>
          <p:spPr bwMode="auto">
            <a:xfrm>
              <a:off x="381000" y="3733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9" name="Gerade Verbindung mit Pfeil 58"/>
            <p:cNvCxnSpPr>
              <a:stCxn id="75" idx="0"/>
              <a:endCxn id="58" idx="0"/>
            </p:cNvCxnSpPr>
            <p:nvPr/>
          </p:nvCxnSpPr>
          <p:spPr bwMode="auto">
            <a:xfrm>
              <a:off x="533400" y="3352800"/>
              <a:ext cx="0" cy="3810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mit Pfeil 5"/>
          <p:cNvCxnSpPr/>
          <p:nvPr/>
        </p:nvCxnSpPr>
        <p:spPr bwMode="auto">
          <a:xfrm flipH="1">
            <a:off x="3200400" y="2438400"/>
            <a:ext cx="4572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6798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Verstärker mit Gegenkopplung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Gegenkopplung</a:t>
            </a:r>
          </a:p>
          <a:p>
            <a:r>
              <a:rPr lang="de-DE" sz="1400" dirty="0" smtClean="0"/>
              <a:t>DC Analyse</a:t>
            </a:r>
          </a:p>
          <a:p>
            <a:r>
              <a:rPr lang="de-DE" sz="1400" dirty="0" smtClean="0"/>
              <a:t>Problem: für </a:t>
            </a:r>
            <a:r>
              <a:rPr lang="de-DE" sz="1400" dirty="0" err="1" smtClean="0"/>
              <a:t>Rin</a:t>
            </a:r>
            <a:r>
              <a:rPr lang="de-DE" sz="1400" dirty="0" smtClean="0"/>
              <a:t> &lt;&lt; </a:t>
            </a:r>
            <a:r>
              <a:rPr lang="de-DE" sz="1400" dirty="0" err="1" smtClean="0"/>
              <a:t>Rfb</a:t>
            </a:r>
            <a:r>
              <a:rPr lang="de-DE" sz="1400" dirty="0" smtClean="0"/>
              <a:t> </a:t>
            </a:r>
            <a:r>
              <a:rPr lang="de-DE" sz="1400" dirty="0" err="1" smtClean="0"/>
              <a:t>Vout</a:t>
            </a:r>
            <a:r>
              <a:rPr lang="de-DE" sz="1400" dirty="0" smtClean="0"/>
              <a:t> ist zu hoch und Vin zu niedrig – Transistor sperrt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5" name="Gleichschenkliges Dreieck 4"/>
          <p:cNvSpPr/>
          <p:nvPr/>
        </p:nvSpPr>
        <p:spPr bwMode="auto">
          <a:xfrm rot="5400000" flipH="1">
            <a:off x="1866900" y="2933700"/>
            <a:ext cx="9144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>
            <a:off x="4724400" y="51054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/>
          <p:cNvCxnSpPr/>
          <p:nvPr/>
        </p:nvCxnSpPr>
        <p:spPr bwMode="auto">
          <a:xfrm flipV="1">
            <a:off x="4724400" y="38100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6369035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4232406" y="3886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30" name="Rechteck 29"/>
          <p:cNvSpPr/>
          <p:nvPr/>
        </p:nvSpPr>
        <p:spPr bwMode="auto">
          <a:xfrm rot="5400000">
            <a:off x="1333500" y="30861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" name="Gerade Verbindung 2"/>
          <p:cNvCxnSpPr>
            <a:stCxn id="5" idx="3"/>
            <a:endCxn id="30" idx="0"/>
          </p:cNvCxnSpPr>
          <p:nvPr/>
        </p:nvCxnSpPr>
        <p:spPr bwMode="auto">
          <a:xfrm flipH="1">
            <a:off x="16002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H="1">
            <a:off x="8382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hteck 33"/>
          <p:cNvSpPr/>
          <p:nvPr/>
        </p:nvSpPr>
        <p:spPr bwMode="auto">
          <a:xfrm rot="5400000">
            <a:off x="2324100" y="21717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>
            <a:endCxn id="34" idx="0"/>
          </p:cNvCxnSpPr>
          <p:nvPr/>
        </p:nvCxnSpPr>
        <p:spPr bwMode="auto">
          <a:xfrm flipH="1">
            <a:off x="2590800" y="2362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>
            <a:off x="1828800" y="2362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2362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 flipV="1">
            <a:off x="2971800" y="2362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 flipH="1">
            <a:off x="28194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667000" y="3200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838200" y="3276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838200" y="3429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685800" y="3886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2590800" y="20574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  <p:sp>
        <p:nvSpPr>
          <p:cNvPr id="48" name="Textfeld 47"/>
          <p:cNvSpPr txBox="1"/>
          <p:nvPr/>
        </p:nvSpPr>
        <p:spPr>
          <a:xfrm>
            <a:off x="766809" y="2971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V="1">
            <a:off x="4724400" y="3962400"/>
            <a:ext cx="11430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4572000" y="3429000"/>
            <a:ext cx="1058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r>
              <a:rPr lang="de-DE" dirty="0" smtClean="0"/>
              <a:t> = 10*</a:t>
            </a:r>
            <a:r>
              <a:rPr lang="de-DE" dirty="0" err="1" smtClean="0"/>
              <a:t>Rin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4724400" y="4038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Bogen 37"/>
          <p:cNvSpPr/>
          <p:nvPr/>
        </p:nvSpPr>
        <p:spPr bwMode="auto">
          <a:xfrm rot="16200000" flipH="1">
            <a:off x="5600700" y="4381500"/>
            <a:ext cx="457200" cy="9906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Bogen 41"/>
          <p:cNvSpPr/>
          <p:nvPr/>
        </p:nvSpPr>
        <p:spPr bwMode="auto">
          <a:xfrm rot="16200000" flipV="1">
            <a:off x="4648200" y="3886200"/>
            <a:ext cx="457200" cy="7620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5257800" y="4267200"/>
            <a:ext cx="762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V="1">
            <a:off x="4724400" y="3657600"/>
            <a:ext cx="30480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5524815" y="3886200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r>
              <a:rPr lang="de-DE" dirty="0" smtClean="0"/>
              <a:t> = </a:t>
            </a:r>
            <a:r>
              <a:rPr lang="de-DE" dirty="0" err="1" smtClean="0"/>
              <a:t>Rin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581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Verstärker mit Gegenkopplung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Modifizierte Gegenkopplung</a:t>
            </a:r>
          </a:p>
          <a:p>
            <a:r>
              <a:rPr lang="de-DE" sz="1400" dirty="0" smtClean="0"/>
              <a:t>AC, DC Analyse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sp>
        <p:nvSpPr>
          <p:cNvPr id="5" name="Gleichschenkliges Dreieck 4"/>
          <p:cNvSpPr/>
          <p:nvPr/>
        </p:nvSpPr>
        <p:spPr bwMode="auto">
          <a:xfrm rot="5400000" flipH="1">
            <a:off x="1866900" y="2933700"/>
            <a:ext cx="9144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>
            <a:off x="4724400" y="51054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/>
          <p:cNvCxnSpPr/>
          <p:nvPr/>
        </p:nvCxnSpPr>
        <p:spPr bwMode="auto">
          <a:xfrm flipV="1">
            <a:off x="4724400" y="38100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6369035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4724400" y="4038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Bogen 22"/>
          <p:cNvSpPr/>
          <p:nvPr/>
        </p:nvSpPr>
        <p:spPr bwMode="auto">
          <a:xfrm rot="16200000" flipH="1">
            <a:off x="5600700" y="4381500"/>
            <a:ext cx="457200" cy="9906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4232406" y="3886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5" name="Bogen 24"/>
          <p:cNvSpPr/>
          <p:nvPr/>
        </p:nvSpPr>
        <p:spPr bwMode="auto">
          <a:xfrm rot="16200000" flipV="1">
            <a:off x="4648200" y="3886200"/>
            <a:ext cx="457200" cy="7620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5257800" y="4267200"/>
            <a:ext cx="762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>
            <a:stCxn id="5" idx="3"/>
          </p:cNvCxnSpPr>
          <p:nvPr/>
        </p:nvCxnSpPr>
        <p:spPr bwMode="auto">
          <a:xfrm flipH="1">
            <a:off x="14478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H="1">
            <a:off x="8382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>
            <a:off x="1828800" y="2362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2362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 flipV="1">
            <a:off x="2971800" y="2362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 flipH="1">
            <a:off x="28194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667000" y="3200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685800" y="3429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4" name="Gerade Verbindung 43"/>
          <p:cNvCxnSpPr>
            <a:endCxn id="43" idx="0"/>
          </p:cNvCxnSpPr>
          <p:nvPr/>
        </p:nvCxnSpPr>
        <p:spPr bwMode="auto">
          <a:xfrm>
            <a:off x="838200" y="3276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838200" y="3733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685800" y="3886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990600" y="29718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Zin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371600" y="3048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1447800" y="3048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2362200" y="2133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2438400" y="2133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H="1">
            <a:off x="2438400" y="2362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Rechteck 48"/>
          <p:cNvSpPr/>
          <p:nvPr/>
        </p:nvSpPr>
        <p:spPr bwMode="auto">
          <a:xfrm rot="5400000">
            <a:off x="2324100" y="25527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>
            <a:endCxn id="49" idx="0"/>
          </p:cNvCxnSpPr>
          <p:nvPr/>
        </p:nvCxnSpPr>
        <p:spPr bwMode="auto">
          <a:xfrm flipH="1">
            <a:off x="2590800" y="2743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1828800" y="2743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feld 51"/>
          <p:cNvSpPr txBox="1"/>
          <p:nvPr/>
        </p:nvSpPr>
        <p:spPr>
          <a:xfrm>
            <a:off x="2433592" y="20574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Zfb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2582786" y="24384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388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Diode-</a:t>
            </a:r>
            <a:r>
              <a:rPr lang="de-DE" sz="2000" dirty="0" err="1"/>
              <a:t>Connected</a:t>
            </a:r>
            <a:r>
              <a:rPr lang="de-DE" sz="2000" dirty="0"/>
              <a:t> </a:t>
            </a:r>
            <a:r>
              <a:rPr lang="de-DE" sz="2000" dirty="0" err="1"/>
              <a:t>Mosfet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Varianten: Signalstrom </a:t>
            </a:r>
            <a:r>
              <a:rPr lang="de-DE" sz="1400" dirty="0"/>
              <a:t>kann entweder an Drain/Gate oder an Source angeschlossen </a:t>
            </a:r>
            <a:r>
              <a:rPr lang="de-DE" sz="1400" dirty="0" smtClean="0"/>
              <a:t>werden</a:t>
            </a:r>
          </a:p>
          <a:p>
            <a:pPr eaLnBrk="1" hangingPunct="1"/>
            <a:r>
              <a:rPr lang="de-DE" sz="1400" dirty="0" err="1" smtClean="0"/>
              <a:t>Rin</a:t>
            </a:r>
            <a:r>
              <a:rPr lang="de-DE" sz="1400" dirty="0" smtClean="0"/>
              <a:t> ~ 1/</a:t>
            </a:r>
            <a:r>
              <a:rPr lang="de-DE" sz="1400" dirty="0" err="1" smtClean="0"/>
              <a:t>gm</a:t>
            </a:r>
            <a:endParaRPr lang="de-DE" sz="1400" dirty="0" smtClean="0"/>
          </a:p>
          <a:p>
            <a:pPr eaLnBrk="1" hangingPunct="1"/>
            <a:r>
              <a:rPr lang="de-DE" sz="1400" dirty="0" err="1" smtClean="0"/>
              <a:t>Cin</a:t>
            </a:r>
            <a:r>
              <a:rPr lang="de-DE" sz="1400" dirty="0" smtClean="0"/>
              <a:t> ~ </a:t>
            </a:r>
            <a:r>
              <a:rPr lang="de-DE" sz="1400" dirty="0" err="1" smtClean="0"/>
              <a:t>Cgs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grpSp>
        <p:nvGrpSpPr>
          <p:cNvPr id="14" name="Gruppieren 13"/>
          <p:cNvGrpSpPr/>
          <p:nvPr/>
        </p:nvGrpSpPr>
        <p:grpSpPr>
          <a:xfrm>
            <a:off x="1600200" y="4419600"/>
            <a:ext cx="533400" cy="762000"/>
            <a:chOff x="1600200" y="4419600"/>
            <a:chExt cx="533400" cy="762000"/>
          </a:xfrm>
        </p:grpSpPr>
        <p:sp>
          <p:nvSpPr>
            <p:cNvPr id="14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" name="Gerade Verbindung 15"/>
          <p:cNvCxnSpPr>
            <a:endCxn id="156" idx="1"/>
          </p:cNvCxnSpPr>
          <p:nvPr/>
        </p:nvCxnSpPr>
        <p:spPr bwMode="auto">
          <a:xfrm>
            <a:off x="2133600" y="3962400"/>
            <a:ext cx="1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600200" y="4191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2" name="Ellipse 2051"/>
          <p:cNvSpPr/>
          <p:nvPr/>
        </p:nvSpPr>
        <p:spPr bwMode="auto">
          <a:xfrm>
            <a:off x="1905000" y="31242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Ellipse 61"/>
          <p:cNvSpPr/>
          <p:nvPr/>
        </p:nvSpPr>
        <p:spPr bwMode="auto">
          <a:xfrm>
            <a:off x="19050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>
            <a:endCxn id="62" idx="0"/>
          </p:cNvCxnSpPr>
          <p:nvPr/>
        </p:nvCxnSpPr>
        <p:spPr bwMode="auto">
          <a:xfrm>
            <a:off x="2133600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4" name="Gerade Verbindung mit Pfeil 2053"/>
          <p:cNvCxnSpPr>
            <a:stCxn id="2052" idx="4"/>
          </p:cNvCxnSpPr>
          <p:nvPr/>
        </p:nvCxnSpPr>
        <p:spPr bwMode="auto">
          <a:xfrm>
            <a:off x="2133600" y="3581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6" name="Textfeld 2055"/>
          <p:cNvSpPr txBox="1"/>
          <p:nvPr/>
        </p:nvSpPr>
        <p:spPr>
          <a:xfrm>
            <a:off x="4038600" y="35052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2244264" y="3581400"/>
            <a:ext cx="218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981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7" name="Gruppieren 36"/>
          <p:cNvGrpSpPr/>
          <p:nvPr/>
        </p:nvGrpSpPr>
        <p:grpSpPr>
          <a:xfrm>
            <a:off x="3810000" y="2971800"/>
            <a:ext cx="533400" cy="762000"/>
            <a:chOff x="1600200" y="4419600"/>
            <a:chExt cx="533400" cy="762000"/>
          </a:xfrm>
        </p:grpSpPr>
        <p:sp>
          <p:nvSpPr>
            <p:cNvPr id="3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6" name="Gerade Verbindung 45"/>
          <p:cNvCxnSpPr>
            <a:endCxn id="43" idx="1"/>
          </p:cNvCxnSpPr>
          <p:nvPr/>
        </p:nvCxnSpPr>
        <p:spPr bwMode="auto">
          <a:xfrm>
            <a:off x="4343400" y="2514600"/>
            <a:ext cx="1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V="1">
            <a:off x="38100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3810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4191000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Ellipse 49"/>
          <p:cNvSpPr/>
          <p:nvPr/>
        </p:nvSpPr>
        <p:spPr bwMode="auto">
          <a:xfrm>
            <a:off x="4114800" y="4419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Ellipse 50"/>
          <p:cNvSpPr/>
          <p:nvPr/>
        </p:nvSpPr>
        <p:spPr bwMode="auto">
          <a:xfrm>
            <a:off x="4114800" y="4191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>
            <a:endCxn id="51" idx="0"/>
          </p:cNvCxnSpPr>
          <p:nvPr/>
        </p:nvCxnSpPr>
        <p:spPr bwMode="auto">
          <a:xfrm>
            <a:off x="4343400" y="3810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>
            <a:stCxn id="50" idx="4"/>
          </p:cNvCxnSpPr>
          <p:nvPr/>
        </p:nvCxnSpPr>
        <p:spPr bwMode="auto">
          <a:xfrm>
            <a:off x="4343400" y="4876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4454064" y="4876800"/>
            <a:ext cx="218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2362200" y="40386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2172245" y="3962400"/>
            <a:ext cx="1311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r>
              <a:rPr lang="de-DE" dirty="0" smtClean="0"/>
              <a:t> = 1/</a:t>
            </a:r>
            <a:r>
              <a:rPr lang="de-DE" dirty="0" err="1" smtClean="0"/>
              <a:t>gm</a:t>
            </a:r>
            <a:r>
              <a:rPr lang="de-DE" dirty="0" smtClean="0"/>
              <a:t> || </a:t>
            </a:r>
            <a:r>
              <a:rPr lang="de-DE" dirty="0" err="1" smtClean="0"/>
              <a:t>rds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2431131" y="4267200"/>
            <a:ext cx="12682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r>
              <a:rPr lang="de-DE" dirty="0" smtClean="0"/>
              <a:t> = </a:t>
            </a:r>
            <a:r>
              <a:rPr lang="de-DE" dirty="0" err="1" smtClean="0"/>
              <a:t>Cgs</a:t>
            </a:r>
            <a:r>
              <a:rPr lang="de-DE" dirty="0" smtClean="0"/>
              <a:t> + </a:t>
            </a:r>
            <a:r>
              <a:rPr lang="de-DE" dirty="0" err="1" smtClean="0"/>
              <a:t>Cdj</a:t>
            </a:r>
            <a:endParaRPr lang="de-DE" dirty="0"/>
          </a:p>
        </p:txBody>
      </p:sp>
      <p:cxnSp>
        <p:nvCxnSpPr>
          <p:cNvPr id="55" name="Gerade Verbindung mit Pfeil 54"/>
          <p:cNvCxnSpPr/>
          <p:nvPr/>
        </p:nvCxnSpPr>
        <p:spPr bwMode="auto">
          <a:xfrm>
            <a:off x="5486400" y="4114800"/>
            <a:ext cx="2057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mit Pfeil 55"/>
          <p:cNvCxnSpPr/>
          <p:nvPr/>
        </p:nvCxnSpPr>
        <p:spPr bwMode="auto">
          <a:xfrm flipV="1">
            <a:off x="5486400" y="21336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Bogen 56"/>
          <p:cNvSpPr/>
          <p:nvPr/>
        </p:nvSpPr>
        <p:spPr bwMode="auto">
          <a:xfrm rot="5400000">
            <a:off x="4114800" y="1143000"/>
            <a:ext cx="3962400" cy="1981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 flipV="1">
            <a:off x="54864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7239000" y="4114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>
            <a:off x="5257800" y="2286000"/>
            <a:ext cx="218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cxnSp>
        <p:nvCxnSpPr>
          <p:cNvPr id="64" name="Gerade Verbindung 63"/>
          <p:cNvCxnSpPr/>
          <p:nvPr/>
        </p:nvCxnSpPr>
        <p:spPr bwMode="auto">
          <a:xfrm>
            <a:off x="6172200" y="3962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H="1">
            <a:off x="6629400" y="3124200"/>
            <a:ext cx="3810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9371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Verstärker mit Gegenkopplung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AC Analyse</a:t>
            </a:r>
          </a:p>
          <a:p>
            <a:r>
              <a:rPr lang="de-DE" sz="1400" dirty="0" err="1" smtClean="0"/>
              <a:t>Rfb</a:t>
            </a:r>
            <a:r>
              <a:rPr lang="de-DE" sz="1400" dirty="0" smtClean="0"/>
              <a:t> ist sehr groß und sein Strom kann für AC Signale vernachlässigt werden</a:t>
            </a:r>
          </a:p>
          <a:p>
            <a:r>
              <a:rPr lang="de-DE" sz="1400" dirty="0" smtClean="0"/>
              <a:t>A = - </a:t>
            </a:r>
            <a:r>
              <a:rPr lang="de-DE" sz="1400" dirty="0" err="1" smtClean="0"/>
              <a:t>Zfb</a:t>
            </a:r>
            <a:r>
              <a:rPr lang="de-DE" sz="1400" dirty="0" smtClean="0"/>
              <a:t>/</a:t>
            </a:r>
            <a:r>
              <a:rPr lang="de-DE" sz="1400" dirty="0" err="1" smtClean="0"/>
              <a:t>Zin</a:t>
            </a:r>
            <a:r>
              <a:rPr lang="de-DE" sz="1400" dirty="0" smtClean="0"/>
              <a:t> = - </a:t>
            </a:r>
            <a:r>
              <a:rPr lang="de-DE" sz="1400" dirty="0" err="1" smtClean="0"/>
              <a:t>Cin</a:t>
            </a:r>
            <a:r>
              <a:rPr lang="de-DE" sz="1400" dirty="0" smtClean="0"/>
              <a:t>/</a:t>
            </a:r>
            <a:r>
              <a:rPr lang="de-DE" sz="1400" dirty="0" err="1" smtClean="0"/>
              <a:t>Cfb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sp>
        <p:nvSpPr>
          <p:cNvPr id="5" name="Gleichschenkliges Dreieck 4"/>
          <p:cNvSpPr/>
          <p:nvPr/>
        </p:nvSpPr>
        <p:spPr bwMode="auto">
          <a:xfrm rot="5400000" flipH="1">
            <a:off x="1866900" y="2933700"/>
            <a:ext cx="9144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>
            <a:off x="4724400" y="51054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/>
          <p:cNvCxnSpPr/>
          <p:nvPr/>
        </p:nvCxnSpPr>
        <p:spPr bwMode="auto">
          <a:xfrm flipV="1">
            <a:off x="4724400" y="38100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6369035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4724400" y="4038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Bogen 22"/>
          <p:cNvSpPr/>
          <p:nvPr/>
        </p:nvSpPr>
        <p:spPr bwMode="auto">
          <a:xfrm rot="16200000" flipH="1">
            <a:off x="5600700" y="4381500"/>
            <a:ext cx="457200" cy="9906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4232406" y="3886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5" name="Bogen 24"/>
          <p:cNvSpPr/>
          <p:nvPr/>
        </p:nvSpPr>
        <p:spPr bwMode="auto">
          <a:xfrm rot="16200000" flipV="1">
            <a:off x="4648200" y="3886200"/>
            <a:ext cx="457200" cy="7620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5257800" y="4267200"/>
            <a:ext cx="762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>
            <a:stCxn id="5" idx="3"/>
          </p:cNvCxnSpPr>
          <p:nvPr/>
        </p:nvCxnSpPr>
        <p:spPr bwMode="auto">
          <a:xfrm flipH="1">
            <a:off x="14478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H="1">
            <a:off x="8382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>
            <a:off x="1828800" y="2362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2362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 flipV="1">
            <a:off x="2971800" y="2362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 flipH="1">
            <a:off x="28194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667000" y="3200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685800" y="3429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4" name="Gerade Verbindung 43"/>
          <p:cNvCxnSpPr>
            <a:endCxn id="43" idx="0"/>
          </p:cNvCxnSpPr>
          <p:nvPr/>
        </p:nvCxnSpPr>
        <p:spPr bwMode="auto">
          <a:xfrm>
            <a:off x="838200" y="3276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838200" y="3733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685800" y="3886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990600" y="29718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Zin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371600" y="3048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1447800" y="3048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2362200" y="2133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2438400" y="2133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H="1">
            <a:off x="2438400" y="2362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2590800" y="2743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1828800" y="2743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feld 51"/>
          <p:cNvSpPr txBox="1"/>
          <p:nvPr/>
        </p:nvSpPr>
        <p:spPr>
          <a:xfrm>
            <a:off x="2433592" y="20574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Zfb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491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Verstärker mit Gegenkopplung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DC Analyse</a:t>
            </a:r>
          </a:p>
          <a:p>
            <a:r>
              <a:rPr lang="de-DE" sz="1400" dirty="0" err="1" smtClean="0"/>
              <a:t>Vout</a:t>
            </a:r>
            <a:r>
              <a:rPr lang="de-DE" sz="1400" dirty="0" smtClean="0"/>
              <a:t> = Vin</a:t>
            </a:r>
          </a:p>
          <a:p>
            <a:r>
              <a:rPr lang="de-DE" sz="1400" dirty="0" smtClean="0"/>
              <a:t>Arbeitspunkt ok (ein bisschen zu niedrig)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sp>
        <p:nvSpPr>
          <p:cNvPr id="5" name="Gleichschenkliges Dreieck 4"/>
          <p:cNvSpPr/>
          <p:nvPr/>
        </p:nvSpPr>
        <p:spPr bwMode="auto">
          <a:xfrm rot="5400000" flipH="1">
            <a:off x="1866900" y="2933700"/>
            <a:ext cx="9144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>
            <a:off x="4724400" y="51054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/>
          <p:cNvCxnSpPr/>
          <p:nvPr/>
        </p:nvCxnSpPr>
        <p:spPr bwMode="auto">
          <a:xfrm flipV="1">
            <a:off x="4724400" y="38100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6369035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4724400" y="4038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Bogen 22"/>
          <p:cNvSpPr/>
          <p:nvPr/>
        </p:nvSpPr>
        <p:spPr bwMode="auto">
          <a:xfrm rot="16200000" flipH="1">
            <a:off x="5600700" y="4381500"/>
            <a:ext cx="457200" cy="9906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4232406" y="3886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5" name="Bogen 24"/>
          <p:cNvSpPr/>
          <p:nvPr/>
        </p:nvSpPr>
        <p:spPr bwMode="auto">
          <a:xfrm rot="16200000" flipV="1">
            <a:off x="4648200" y="3886200"/>
            <a:ext cx="457200" cy="762000"/>
          </a:xfrm>
          <a:prstGeom prst="arc">
            <a:avLst>
              <a:gd name="adj1" fmla="val 16200000"/>
              <a:gd name="adj2" fmla="val 20573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5257800" y="4267200"/>
            <a:ext cx="762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>
            <a:stCxn id="5" idx="3"/>
          </p:cNvCxnSpPr>
          <p:nvPr/>
        </p:nvCxnSpPr>
        <p:spPr bwMode="auto">
          <a:xfrm flipH="1">
            <a:off x="14478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2362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 flipV="1">
            <a:off x="2971800" y="2362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 flipH="1">
            <a:off x="28194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667000" y="3200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8382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838200" y="3733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685800" y="3886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2590800" y="2743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1828800" y="2743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4724400" y="3962400"/>
            <a:ext cx="11430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Rechteck 48"/>
          <p:cNvSpPr/>
          <p:nvPr/>
        </p:nvSpPr>
        <p:spPr bwMode="auto">
          <a:xfrm rot="5400000">
            <a:off x="2324100" y="25527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2582786" y="24384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578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Diode-</a:t>
            </a:r>
            <a:r>
              <a:rPr lang="de-DE" sz="2000" dirty="0" err="1"/>
              <a:t>Connected</a:t>
            </a:r>
            <a:r>
              <a:rPr lang="de-DE" sz="2000" dirty="0"/>
              <a:t> </a:t>
            </a:r>
            <a:r>
              <a:rPr lang="de-DE" sz="2000" dirty="0" err="1"/>
              <a:t>Mosfet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AC Kennlinie</a:t>
            </a:r>
          </a:p>
          <a:p>
            <a:pPr eaLnBrk="1" hangingPunct="1"/>
            <a:r>
              <a:rPr lang="de-DE" sz="1400" dirty="0" smtClean="0"/>
              <a:t>Schnelle Schaltung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grpSp>
        <p:nvGrpSpPr>
          <p:cNvPr id="14" name="Gruppieren 13"/>
          <p:cNvGrpSpPr/>
          <p:nvPr/>
        </p:nvGrpSpPr>
        <p:grpSpPr>
          <a:xfrm>
            <a:off x="1600200" y="4419600"/>
            <a:ext cx="533400" cy="762000"/>
            <a:chOff x="1600200" y="4419600"/>
            <a:chExt cx="533400" cy="762000"/>
          </a:xfrm>
        </p:grpSpPr>
        <p:sp>
          <p:nvSpPr>
            <p:cNvPr id="14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" name="Gerade Verbindung 15"/>
          <p:cNvCxnSpPr>
            <a:endCxn id="156" idx="1"/>
          </p:cNvCxnSpPr>
          <p:nvPr/>
        </p:nvCxnSpPr>
        <p:spPr bwMode="auto">
          <a:xfrm>
            <a:off x="2133600" y="3962400"/>
            <a:ext cx="1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600200" y="4191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2" name="Ellipse 2051"/>
          <p:cNvSpPr/>
          <p:nvPr/>
        </p:nvSpPr>
        <p:spPr bwMode="auto">
          <a:xfrm>
            <a:off x="1905000" y="31242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Ellipse 61"/>
          <p:cNvSpPr/>
          <p:nvPr/>
        </p:nvSpPr>
        <p:spPr bwMode="auto">
          <a:xfrm>
            <a:off x="19050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>
            <a:endCxn id="62" idx="0"/>
          </p:cNvCxnSpPr>
          <p:nvPr/>
        </p:nvCxnSpPr>
        <p:spPr bwMode="auto">
          <a:xfrm>
            <a:off x="2133600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4" name="Gerade Verbindung mit Pfeil 2053"/>
          <p:cNvCxnSpPr>
            <a:stCxn id="2052" idx="4"/>
          </p:cNvCxnSpPr>
          <p:nvPr/>
        </p:nvCxnSpPr>
        <p:spPr bwMode="auto">
          <a:xfrm>
            <a:off x="2133600" y="3581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Textfeld 71"/>
          <p:cNvSpPr txBox="1"/>
          <p:nvPr/>
        </p:nvSpPr>
        <p:spPr>
          <a:xfrm>
            <a:off x="2244264" y="3581400"/>
            <a:ext cx="218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981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2362200" y="40386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85809592"/>
              </p:ext>
            </p:extLst>
          </p:nvPr>
        </p:nvGraphicFramePr>
        <p:xfrm>
          <a:off x="3962400" y="5334000"/>
          <a:ext cx="2332038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5" name="Formel" r:id="rId4" imgW="1536480" imgH="431640" progId="Equation.3">
                  <p:embed/>
                </p:oleObj>
              </mc:Choice>
              <mc:Fallback>
                <p:oleObj name="Formel" r:id="rId4" imgW="1536480" imgH="431640" progId="Equation.3">
                  <p:embed/>
                  <p:pic>
                    <p:nvPicPr>
                      <p:cNvPr id="0" name="Objek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334000"/>
                        <a:ext cx="2332038" cy="6556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54"/>
          <p:cNvCxnSpPr/>
          <p:nvPr/>
        </p:nvCxnSpPr>
        <p:spPr bwMode="auto">
          <a:xfrm>
            <a:off x="41148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39624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3962400" y="4724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41148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H="1">
            <a:off x="39624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>
            <a:stCxn id="6" idx="2"/>
          </p:cNvCxnSpPr>
          <p:nvPr/>
        </p:nvCxnSpPr>
        <p:spPr bwMode="auto">
          <a:xfrm>
            <a:off x="46482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>
            <a:off x="44958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hteck 5"/>
          <p:cNvSpPr/>
          <p:nvPr/>
        </p:nvSpPr>
        <p:spPr bwMode="auto">
          <a:xfrm>
            <a:off x="4572000" y="4495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46482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41148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>
            <a:off x="4114800" y="35814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2362200" y="3962400"/>
            <a:ext cx="1311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r>
              <a:rPr lang="de-DE" dirty="0" smtClean="0"/>
              <a:t> = 1/</a:t>
            </a:r>
            <a:r>
              <a:rPr lang="de-DE" dirty="0" err="1" smtClean="0"/>
              <a:t>gm</a:t>
            </a:r>
            <a:r>
              <a:rPr lang="de-DE" dirty="0" smtClean="0"/>
              <a:t> || </a:t>
            </a:r>
            <a:r>
              <a:rPr lang="de-DE" dirty="0" err="1" smtClean="0"/>
              <a:t>rds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389303" y="4295001"/>
            <a:ext cx="12682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r>
              <a:rPr lang="de-DE" dirty="0" smtClean="0"/>
              <a:t> = </a:t>
            </a:r>
            <a:r>
              <a:rPr lang="de-DE" dirty="0" err="1" smtClean="0"/>
              <a:t>Cgs</a:t>
            </a:r>
            <a:r>
              <a:rPr lang="de-DE" dirty="0" smtClean="0"/>
              <a:t> + </a:t>
            </a:r>
            <a:r>
              <a:rPr lang="de-DE" dirty="0" err="1" smtClean="0"/>
              <a:t>Cdj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733800" y="47244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267200" y="4876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R</a:t>
            </a:r>
            <a:r>
              <a:rPr lang="de-DE" dirty="0" err="1" smtClean="0"/>
              <a:t>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444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Diode-</a:t>
            </a:r>
            <a:r>
              <a:rPr lang="de-DE" sz="2000" dirty="0" err="1"/>
              <a:t>Connected</a:t>
            </a:r>
            <a:r>
              <a:rPr lang="de-DE" sz="2000" dirty="0"/>
              <a:t> </a:t>
            </a:r>
            <a:r>
              <a:rPr lang="de-DE" sz="2000" dirty="0" err="1"/>
              <a:t>Mosfet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pPr eaLnBrk="1" hangingPunct="1"/>
            <a:r>
              <a:rPr lang="de-DE" sz="1400" dirty="0" err="1"/>
              <a:t>Pmos</a:t>
            </a:r>
            <a:r>
              <a:rPr lang="de-DE" sz="1400" dirty="0"/>
              <a:t> und </a:t>
            </a:r>
            <a:r>
              <a:rPr lang="de-DE" sz="1400" dirty="0" err="1"/>
              <a:t>Nmos</a:t>
            </a:r>
            <a:r>
              <a:rPr lang="de-DE" sz="1400" dirty="0"/>
              <a:t> </a:t>
            </a:r>
            <a:r>
              <a:rPr lang="de-DE" sz="1400" dirty="0" smtClean="0"/>
              <a:t>Varianten</a:t>
            </a:r>
          </a:p>
          <a:p>
            <a:pPr eaLnBrk="1" hangingPunct="1"/>
            <a:r>
              <a:rPr lang="de-DE" sz="1400" dirty="0"/>
              <a:t>I</a:t>
            </a:r>
            <a:r>
              <a:rPr lang="de-DE" sz="1400" dirty="0" smtClean="0"/>
              <a:t>n </a:t>
            </a:r>
            <a:r>
              <a:rPr lang="de-DE" sz="1400" dirty="0" err="1"/>
              <a:t>Weak</a:t>
            </a:r>
            <a:r>
              <a:rPr lang="de-DE" sz="1400" dirty="0"/>
              <a:t> Inversion, Diode-</a:t>
            </a:r>
            <a:r>
              <a:rPr lang="de-DE" sz="1400" dirty="0" err="1"/>
              <a:t>Connected</a:t>
            </a:r>
            <a:r>
              <a:rPr lang="de-DE" sz="1400" dirty="0"/>
              <a:t> </a:t>
            </a:r>
            <a:r>
              <a:rPr lang="de-DE" sz="1400" dirty="0" smtClean="0"/>
              <a:t>MOSFET </a:t>
            </a:r>
            <a:r>
              <a:rPr lang="de-DE" sz="1400" dirty="0"/>
              <a:t>ist nicht immer in Sättigung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grpSp>
        <p:nvGrpSpPr>
          <p:cNvPr id="14" name="Gruppieren 13"/>
          <p:cNvGrpSpPr/>
          <p:nvPr/>
        </p:nvGrpSpPr>
        <p:grpSpPr>
          <a:xfrm>
            <a:off x="1600200" y="4419600"/>
            <a:ext cx="533400" cy="762000"/>
            <a:chOff x="1600200" y="4419600"/>
            <a:chExt cx="533400" cy="762000"/>
          </a:xfrm>
        </p:grpSpPr>
        <p:sp>
          <p:nvSpPr>
            <p:cNvPr id="14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" name="Gerade Verbindung 15"/>
          <p:cNvCxnSpPr>
            <a:endCxn id="156" idx="1"/>
          </p:cNvCxnSpPr>
          <p:nvPr/>
        </p:nvCxnSpPr>
        <p:spPr bwMode="auto">
          <a:xfrm>
            <a:off x="2133600" y="3962400"/>
            <a:ext cx="1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600200" y="4191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1981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7" name="Gruppieren 36"/>
          <p:cNvGrpSpPr/>
          <p:nvPr/>
        </p:nvGrpSpPr>
        <p:grpSpPr>
          <a:xfrm>
            <a:off x="1600200" y="2819400"/>
            <a:ext cx="533400" cy="762000"/>
            <a:chOff x="1600200" y="4419600"/>
            <a:chExt cx="533400" cy="762000"/>
          </a:xfrm>
        </p:grpSpPr>
        <p:sp>
          <p:nvSpPr>
            <p:cNvPr id="3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6" name="Gerade Verbindung 45"/>
          <p:cNvCxnSpPr>
            <a:endCxn id="43" idx="1"/>
          </p:cNvCxnSpPr>
          <p:nvPr/>
        </p:nvCxnSpPr>
        <p:spPr bwMode="auto">
          <a:xfrm>
            <a:off x="2133600" y="2590800"/>
            <a:ext cx="1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V="1">
            <a:off x="1600200" y="2590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1524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13716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5" name="Gruppieren 54"/>
          <p:cNvGrpSpPr/>
          <p:nvPr/>
        </p:nvGrpSpPr>
        <p:grpSpPr>
          <a:xfrm flipV="1">
            <a:off x="4572000" y="2590800"/>
            <a:ext cx="533400" cy="762000"/>
            <a:chOff x="1600200" y="4419600"/>
            <a:chExt cx="533400" cy="762000"/>
          </a:xfrm>
        </p:grpSpPr>
        <p:sp>
          <p:nvSpPr>
            <p:cNvPr id="5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7" name="Gerade Verbindung 66"/>
          <p:cNvCxnSpPr>
            <a:endCxn id="64" idx="1"/>
          </p:cNvCxnSpPr>
          <p:nvPr/>
        </p:nvCxnSpPr>
        <p:spPr bwMode="auto">
          <a:xfrm flipV="1">
            <a:off x="5105400" y="3352800"/>
            <a:ext cx="1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4572000" y="2971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 flipV="1">
            <a:off x="4572000" y="3581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4800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uppieren 70"/>
          <p:cNvGrpSpPr/>
          <p:nvPr/>
        </p:nvGrpSpPr>
        <p:grpSpPr>
          <a:xfrm flipV="1">
            <a:off x="4572000" y="41910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1" name="Gerade Verbindung 80"/>
          <p:cNvCxnSpPr>
            <a:endCxn id="78" idx="1"/>
          </p:cNvCxnSpPr>
          <p:nvPr/>
        </p:nvCxnSpPr>
        <p:spPr bwMode="auto">
          <a:xfrm flipV="1">
            <a:off x="5105400" y="4953000"/>
            <a:ext cx="1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4572000" y="4572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 flipV="1">
            <a:off x="4495800" y="518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4953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Ellipse 12"/>
          <p:cNvSpPr/>
          <p:nvPr/>
        </p:nvSpPr>
        <p:spPr bwMode="auto">
          <a:xfrm flipV="1">
            <a:off x="4724400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 flipV="1">
            <a:off x="4724400" y="4495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2111959" y="3352800"/>
            <a:ext cx="1481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r>
              <a:rPr lang="de-DE" dirty="0" smtClean="0"/>
              <a:t> = 1/</a:t>
            </a:r>
            <a:r>
              <a:rPr lang="de-DE" dirty="0" err="1" smtClean="0"/>
              <a:t>gm</a:t>
            </a:r>
            <a:r>
              <a:rPr lang="de-DE" dirty="0" smtClean="0"/>
              <a:t> ||1/</a:t>
            </a:r>
            <a:r>
              <a:rPr lang="de-DE" dirty="0" err="1" smtClean="0"/>
              <a:t>gmb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2133600" y="4038600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r>
              <a:rPr lang="de-DE" dirty="0" smtClean="0"/>
              <a:t> = 1/</a:t>
            </a:r>
            <a:r>
              <a:rPr lang="de-DE" dirty="0" err="1" smtClean="0"/>
              <a:t>gm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5105400" y="4191000"/>
            <a:ext cx="1481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r>
              <a:rPr lang="de-DE" dirty="0" smtClean="0"/>
              <a:t> = 1/</a:t>
            </a:r>
            <a:r>
              <a:rPr lang="de-DE" dirty="0" err="1" smtClean="0"/>
              <a:t>gm</a:t>
            </a:r>
            <a:r>
              <a:rPr lang="de-DE" dirty="0" smtClean="0"/>
              <a:t> ||1/</a:t>
            </a:r>
            <a:r>
              <a:rPr lang="de-DE" dirty="0" err="1" smtClean="0"/>
              <a:t>gmb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5105400" y="3429000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r>
              <a:rPr lang="de-DE" dirty="0" smtClean="0"/>
              <a:t> = 1/</a:t>
            </a:r>
            <a:r>
              <a:rPr lang="de-DE" dirty="0" err="1" smtClean="0"/>
              <a:t>gm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524000" y="2286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4800600" y="2286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4867984" y="5181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1828800" y="5181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242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Spannungsgesteuerte Stromquelle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pPr eaLnBrk="1" hangingPunct="1"/>
            <a:r>
              <a:rPr lang="de-DE" sz="1400" dirty="0"/>
              <a:t>Signalspannung am </a:t>
            </a:r>
            <a:r>
              <a:rPr lang="de-DE" sz="1400" dirty="0" smtClean="0"/>
              <a:t>Gate</a:t>
            </a:r>
          </a:p>
          <a:p>
            <a:pPr eaLnBrk="1" hangingPunct="1"/>
            <a:r>
              <a:rPr lang="de-DE" sz="1400" dirty="0" smtClean="0"/>
              <a:t>Bias Spannung am Drain – Ausgang </a:t>
            </a:r>
            <a:r>
              <a:rPr lang="de-DE" sz="1400" dirty="0" err="1" smtClean="0"/>
              <a:t>Ids</a:t>
            </a:r>
            <a:endParaRPr lang="de-DE" sz="1400" dirty="0" smtClean="0"/>
          </a:p>
          <a:p>
            <a:pPr eaLnBrk="1" hangingPunct="1"/>
            <a:r>
              <a:rPr lang="de-DE" sz="1400" dirty="0" err="1" smtClean="0"/>
              <a:t>Rout</a:t>
            </a:r>
            <a:r>
              <a:rPr lang="de-DE" sz="1400" dirty="0" smtClean="0"/>
              <a:t> = </a:t>
            </a:r>
            <a:r>
              <a:rPr lang="de-DE" sz="1400" dirty="0" err="1" smtClean="0"/>
              <a:t>rds</a:t>
            </a:r>
            <a:endParaRPr lang="de-DE" sz="1400" dirty="0" smtClean="0"/>
          </a:p>
          <a:p>
            <a:pPr eaLnBrk="1" hangingPunct="1"/>
            <a:r>
              <a:rPr lang="de-DE" sz="1400" dirty="0" err="1" smtClean="0"/>
              <a:t>Cin</a:t>
            </a:r>
            <a:r>
              <a:rPr lang="de-DE" sz="1400" dirty="0" smtClean="0"/>
              <a:t> = </a:t>
            </a:r>
            <a:r>
              <a:rPr lang="de-DE" sz="1400" dirty="0" err="1" smtClean="0"/>
              <a:t>Cgs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grpSp>
        <p:nvGrpSpPr>
          <p:cNvPr id="14" name="Gruppieren 13"/>
          <p:cNvGrpSpPr/>
          <p:nvPr/>
        </p:nvGrpSpPr>
        <p:grpSpPr>
          <a:xfrm>
            <a:off x="1600200" y="4419600"/>
            <a:ext cx="533400" cy="762000"/>
            <a:chOff x="1600200" y="4419600"/>
            <a:chExt cx="533400" cy="762000"/>
          </a:xfrm>
        </p:grpSpPr>
        <p:sp>
          <p:nvSpPr>
            <p:cNvPr id="14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" name="Gerade Verbindung 15"/>
          <p:cNvCxnSpPr>
            <a:endCxn id="156" idx="1"/>
          </p:cNvCxnSpPr>
          <p:nvPr/>
        </p:nvCxnSpPr>
        <p:spPr bwMode="auto">
          <a:xfrm>
            <a:off x="2133600" y="35814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19812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1447800" y="4953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>
            <a:endCxn id="72" idx="0"/>
          </p:cNvCxnSpPr>
          <p:nvPr/>
        </p:nvCxnSpPr>
        <p:spPr bwMode="auto">
          <a:xfrm>
            <a:off x="1600200" y="4800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16002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14478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166" idx="0"/>
          </p:cNvCxnSpPr>
          <p:nvPr/>
        </p:nvCxnSpPr>
        <p:spPr bwMode="auto">
          <a:xfrm>
            <a:off x="21336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27432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28956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2895600" y="44196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2743200" y="4419600"/>
            <a:ext cx="3048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H="1">
            <a:off x="2590800" y="4343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2895600" y="35814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>
            <a:off x="2133600" y="3581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2286000" y="3810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2895600" y="4038600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Vbias</a:t>
            </a:r>
            <a:r>
              <a:rPr lang="de-DE" dirty="0" smtClean="0"/>
              <a:t> &gt; </a:t>
            </a:r>
            <a:r>
              <a:rPr lang="de-DE" dirty="0" err="1" smtClean="0"/>
              <a:t>Vdssat</a:t>
            </a:r>
            <a:endParaRPr lang="de-DE" dirty="0"/>
          </a:p>
        </p:txBody>
      </p:sp>
      <p:sp>
        <p:nvSpPr>
          <p:cNvPr id="96" name="Ellipse 95"/>
          <p:cNvSpPr/>
          <p:nvPr/>
        </p:nvSpPr>
        <p:spPr bwMode="auto">
          <a:xfrm>
            <a:off x="58674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Ellipse 96"/>
          <p:cNvSpPr/>
          <p:nvPr/>
        </p:nvSpPr>
        <p:spPr bwMode="auto">
          <a:xfrm>
            <a:off x="5867400" y="4953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>
            <a:stCxn id="97" idx="4"/>
          </p:cNvCxnSpPr>
          <p:nvPr/>
        </p:nvCxnSpPr>
        <p:spPr bwMode="auto">
          <a:xfrm>
            <a:off x="60198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6019800" y="4648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60198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Line 32"/>
          <p:cNvSpPr>
            <a:spLocks noChangeShapeType="1"/>
          </p:cNvSpPr>
          <p:nvPr/>
        </p:nvSpPr>
        <p:spPr bwMode="auto">
          <a:xfrm>
            <a:off x="4038600" y="5410200"/>
            <a:ext cx="3429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" name="Textfeld 101"/>
          <p:cNvSpPr txBox="1"/>
          <p:nvPr/>
        </p:nvSpPr>
        <p:spPr>
          <a:xfrm>
            <a:off x="5181600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5334000" y="4648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5353236" y="51054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5334000" y="4343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342817" y="5410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6172200" y="4343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6781800" y="4648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Rechteck 109"/>
          <p:cNvSpPr/>
          <p:nvPr/>
        </p:nvSpPr>
        <p:spPr bwMode="auto">
          <a:xfrm>
            <a:off x="6705600" y="48768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1" name="Gerade Verbindung 110"/>
          <p:cNvCxnSpPr/>
          <p:nvPr/>
        </p:nvCxnSpPr>
        <p:spPr bwMode="auto">
          <a:xfrm>
            <a:off x="67818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6781800" y="5105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grpSp>
        <p:nvGrpSpPr>
          <p:cNvPr id="113" name="Gruppieren 112"/>
          <p:cNvGrpSpPr/>
          <p:nvPr/>
        </p:nvGrpSpPr>
        <p:grpSpPr>
          <a:xfrm>
            <a:off x="4800600" y="4648200"/>
            <a:ext cx="304800" cy="762000"/>
            <a:chOff x="4876800" y="1828800"/>
            <a:chExt cx="457200" cy="685800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Gerade Verbindung 114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Gerade Verbindung 115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7" name="Gerade Verbindung 116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8" name="Textfeld 117"/>
          <p:cNvSpPr txBox="1"/>
          <p:nvPr/>
        </p:nvSpPr>
        <p:spPr>
          <a:xfrm>
            <a:off x="4774953" y="4724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Cgs</a:t>
            </a:r>
            <a:endParaRPr lang="de-DE" dirty="0"/>
          </a:p>
        </p:txBody>
      </p:sp>
      <p:cxnSp>
        <p:nvCxnSpPr>
          <p:cNvPr id="29" name="Gerade Verbindung 28"/>
          <p:cNvCxnSpPr>
            <a:stCxn id="103" idx="0"/>
          </p:cNvCxnSpPr>
          <p:nvPr/>
        </p:nvCxnSpPr>
        <p:spPr bwMode="auto">
          <a:xfrm flipH="1">
            <a:off x="4343400" y="4648200"/>
            <a:ext cx="1127818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" name="Gerade Verbindung mit Pfeil 2048"/>
          <p:cNvCxnSpPr>
            <a:endCxn id="96" idx="0"/>
          </p:cNvCxnSpPr>
          <p:nvPr/>
        </p:nvCxnSpPr>
        <p:spPr bwMode="auto">
          <a:xfrm>
            <a:off x="6019800" y="4648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64008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" name="Gerade Verbindung 2052"/>
          <p:cNvCxnSpPr/>
          <p:nvPr/>
        </p:nvCxnSpPr>
        <p:spPr bwMode="auto">
          <a:xfrm>
            <a:off x="60198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Ellipse 121"/>
          <p:cNvSpPr/>
          <p:nvPr/>
        </p:nvSpPr>
        <p:spPr bwMode="auto">
          <a:xfrm>
            <a:off x="4267200" y="4876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3" name="Gerade Verbindung 122"/>
          <p:cNvCxnSpPr>
            <a:endCxn id="122" idx="0"/>
          </p:cNvCxnSpPr>
          <p:nvPr/>
        </p:nvCxnSpPr>
        <p:spPr bwMode="auto">
          <a:xfrm>
            <a:off x="4419600" y="4648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44196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42672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Textfeld 128"/>
          <p:cNvSpPr txBox="1"/>
          <p:nvPr/>
        </p:nvSpPr>
        <p:spPr>
          <a:xfrm>
            <a:off x="5715000" y="5181600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 = </a:t>
            </a:r>
            <a:r>
              <a:rPr lang="de-DE" dirty="0" err="1" smtClean="0"/>
              <a:t>gm</a:t>
            </a:r>
            <a:r>
              <a:rPr lang="de-DE" dirty="0" smtClean="0"/>
              <a:t> </a:t>
            </a:r>
            <a:r>
              <a:rPr lang="de-DE" dirty="0" err="1" smtClean="0"/>
              <a:t>Vgs</a:t>
            </a:r>
            <a:endParaRPr lang="de-DE" dirty="0"/>
          </a:p>
        </p:txBody>
      </p:sp>
      <p:cxnSp>
        <p:nvCxnSpPr>
          <p:cNvPr id="2059" name="Gerade Verbindung mit Pfeil 2058"/>
          <p:cNvCxnSpPr/>
          <p:nvPr/>
        </p:nvCxnSpPr>
        <p:spPr bwMode="auto">
          <a:xfrm>
            <a:off x="1066800" y="46482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0" name="Textfeld 2059"/>
          <p:cNvSpPr txBox="1"/>
          <p:nvPr/>
        </p:nvSpPr>
        <p:spPr>
          <a:xfrm>
            <a:off x="685800" y="4343400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r>
              <a:rPr lang="de-DE" dirty="0" smtClean="0"/>
              <a:t> = </a:t>
            </a:r>
            <a:r>
              <a:rPr lang="de-DE" dirty="0" err="1" smtClean="0"/>
              <a:t>Cgs</a:t>
            </a:r>
            <a:endParaRPr lang="de-DE" dirty="0"/>
          </a:p>
        </p:txBody>
      </p:sp>
      <p:sp>
        <p:nvSpPr>
          <p:cNvPr id="2061" name="Textfeld 2060"/>
          <p:cNvSpPr txBox="1"/>
          <p:nvPr/>
        </p:nvSpPr>
        <p:spPr>
          <a:xfrm>
            <a:off x="2286000" y="3657600"/>
            <a:ext cx="914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Rout</a:t>
            </a:r>
            <a:r>
              <a:rPr lang="de-DE" dirty="0" smtClean="0"/>
              <a:t> =</a:t>
            </a:r>
            <a:r>
              <a:rPr lang="de-DE" dirty="0" err="1" smtClean="0"/>
              <a:t>Rds</a:t>
            </a:r>
            <a:endParaRPr lang="de-DE" dirty="0"/>
          </a:p>
        </p:txBody>
      </p:sp>
      <p:sp>
        <p:nvSpPr>
          <p:cNvPr id="134" name="Textfeld 133"/>
          <p:cNvSpPr txBox="1"/>
          <p:nvPr/>
        </p:nvSpPr>
        <p:spPr>
          <a:xfrm>
            <a:off x="2307641" y="3886200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r>
              <a:rPr lang="de-DE" dirty="0" smtClean="0"/>
              <a:t> =</a:t>
            </a:r>
            <a:r>
              <a:rPr lang="de-DE" dirty="0" err="1" smtClean="0"/>
              <a:t>Cjd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7162800" y="4648200"/>
            <a:ext cx="304800" cy="762000"/>
            <a:chOff x="4876800" y="1828800"/>
            <a:chExt cx="457200" cy="685800"/>
          </a:xfrm>
        </p:grpSpPr>
        <p:cxnSp>
          <p:nvCxnSpPr>
            <p:cNvPr id="136" name="Gerade Verbindung 135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Gerade Verbindung 136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Gerade Verbindung 137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Gerade Verbindung 138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1" name="Textfeld 140"/>
          <p:cNvSpPr txBox="1"/>
          <p:nvPr/>
        </p:nvSpPr>
        <p:spPr>
          <a:xfrm>
            <a:off x="7108241" y="47244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Cjd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933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Stromquelle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/>
              <a:t>Konstante Stromquelle für konstante </a:t>
            </a:r>
            <a:r>
              <a:rPr lang="de-DE" sz="1400" dirty="0" err="1"/>
              <a:t>vgs</a:t>
            </a:r>
            <a:r>
              <a:rPr lang="de-DE" sz="1400" dirty="0"/>
              <a:t> Spannung.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grpSp>
        <p:nvGrpSpPr>
          <p:cNvPr id="14" name="Gruppieren 13"/>
          <p:cNvGrpSpPr/>
          <p:nvPr/>
        </p:nvGrpSpPr>
        <p:grpSpPr>
          <a:xfrm>
            <a:off x="1600200" y="4419600"/>
            <a:ext cx="533400" cy="762000"/>
            <a:chOff x="1600200" y="4419600"/>
            <a:chExt cx="533400" cy="762000"/>
          </a:xfrm>
        </p:grpSpPr>
        <p:sp>
          <p:nvSpPr>
            <p:cNvPr id="14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" name="Gerade Verbindung 15"/>
          <p:cNvCxnSpPr>
            <a:endCxn id="156" idx="1"/>
          </p:cNvCxnSpPr>
          <p:nvPr/>
        </p:nvCxnSpPr>
        <p:spPr bwMode="auto">
          <a:xfrm>
            <a:off x="2133600" y="35814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19812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1600200" y="4800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16002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14478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166" idx="0"/>
          </p:cNvCxnSpPr>
          <p:nvPr/>
        </p:nvCxnSpPr>
        <p:spPr bwMode="auto">
          <a:xfrm>
            <a:off x="21336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2286000" y="3810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Ellipse 95"/>
          <p:cNvSpPr/>
          <p:nvPr/>
        </p:nvSpPr>
        <p:spPr bwMode="auto">
          <a:xfrm>
            <a:off x="58674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Ellipse 96"/>
          <p:cNvSpPr/>
          <p:nvPr/>
        </p:nvSpPr>
        <p:spPr bwMode="auto">
          <a:xfrm>
            <a:off x="5867400" y="4953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>
            <a:stCxn id="97" idx="4"/>
          </p:cNvCxnSpPr>
          <p:nvPr/>
        </p:nvCxnSpPr>
        <p:spPr bwMode="auto">
          <a:xfrm>
            <a:off x="60198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6019800" y="4648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60198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Line 32"/>
          <p:cNvSpPr>
            <a:spLocks noChangeShapeType="1"/>
          </p:cNvSpPr>
          <p:nvPr/>
        </p:nvSpPr>
        <p:spPr bwMode="auto">
          <a:xfrm>
            <a:off x="5791200" y="5410200"/>
            <a:ext cx="1676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" name="Textfeld 107"/>
          <p:cNvSpPr txBox="1"/>
          <p:nvPr/>
        </p:nvSpPr>
        <p:spPr>
          <a:xfrm>
            <a:off x="6172200" y="4343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6705600" y="4648200"/>
            <a:ext cx="152400" cy="762000"/>
            <a:chOff x="6705600" y="4648200"/>
            <a:chExt cx="152400" cy="762000"/>
          </a:xfrm>
        </p:grpSpPr>
        <p:cxnSp>
          <p:nvCxnSpPr>
            <p:cNvPr id="109" name="Gerade Verbindung 108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" name="Rechteck 109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1" name="Gerade Verbindung 110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2" name="Textfeld 111"/>
          <p:cNvSpPr txBox="1"/>
          <p:nvPr/>
        </p:nvSpPr>
        <p:spPr>
          <a:xfrm>
            <a:off x="6781800" y="5105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2049" name="Gerade Verbindung mit Pfeil 2048"/>
          <p:cNvCxnSpPr>
            <a:endCxn id="96" idx="0"/>
          </p:cNvCxnSpPr>
          <p:nvPr/>
        </p:nvCxnSpPr>
        <p:spPr bwMode="auto">
          <a:xfrm>
            <a:off x="6019800" y="4648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64008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" name="Gerade Verbindung 2052"/>
          <p:cNvCxnSpPr/>
          <p:nvPr/>
        </p:nvCxnSpPr>
        <p:spPr bwMode="auto">
          <a:xfrm>
            <a:off x="60198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7162800" y="4648200"/>
            <a:ext cx="304800" cy="762000"/>
            <a:chOff x="4876800" y="1828800"/>
            <a:chExt cx="457200" cy="685800"/>
          </a:xfrm>
        </p:grpSpPr>
        <p:cxnSp>
          <p:nvCxnSpPr>
            <p:cNvPr id="136" name="Gerade Verbindung 135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Gerade Verbindung 136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Gerade Verbindung 137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Gerade Verbindung 138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1" name="Textfeld 140"/>
          <p:cNvSpPr txBox="1"/>
          <p:nvPr/>
        </p:nvSpPr>
        <p:spPr>
          <a:xfrm>
            <a:off x="7108241" y="47244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Cjd</a:t>
            </a:r>
            <a:endParaRPr lang="de-DE" dirty="0"/>
          </a:p>
        </p:txBody>
      </p:sp>
      <p:cxnSp>
        <p:nvCxnSpPr>
          <p:cNvPr id="71" name="Gerade Verbindung 70"/>
          <p:cNvCxnSpPr/>
          <p:nvPr/>
        </p:nvCxnSpPr>
        <p:spPr bwMode="auto">
          <a:xfrm flipH="1">
            <a:off x="1447800" y="5105400"/>
            <a:ext cx="3048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>
            <a:off x="1295400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7742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Stromquelle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/>
              <a:t>Source von </a:t>
            </a:r>
            <a:r>
              <a:rPr lang="de-DE" sz="1400" dirty="0" smtClean="0"/>
              <a:t>NMOS GND, </a:t>
            </a:r>
            <a:r>
              <a:rPr lang="de-DE" sz="1400" dirty="0"/>
              <a:t>S</a:t>
            </a:r>
            <a:r>
              <a:rPr lang="de-DE" sz="1400" dirty="0" smtClean="0"/>
              <a:t>ource vom PMOS VDD</a:t>
            </a:r>
          </a:p>
          <a:p>
            <a:r>
              <a:rPr lang="de-DE" sz="1400" dirty="0" smtClean="0"/>
              <a:t>Großsignal: nur </a:t>
            </a:r>
            <a:r>
              <a:rPr lang="de-DE" sz="1400" dirty="0"/>
              <a:t>ein Kontakt der Stromquelle hat ein freies </a:t>
            </a:r>
            <a:r>
              <a:rPr lang="de-DE" sz="1400" dirty="0" smtClean="0"/>
              <a:t>potential – Kleinsignalmodal ist symmetrisch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grpSp>
        <p:nvGrpSpPr>
          <p:cNvPr id="14" name="Gruppieren 13"/>
          <p:cNvGrpSpPr/>
          <p:nvPr/>
        </p:nvGrpSpPr>
        <p:grpSpPr>
          <a:xfrm>
            <a:off x="1600200" y="4953000"/>
            <a:ext cx="533400" cy="762000"/>
            <a:chOff x="1600200" y="4419600"/>
            <a:chExt cx="533400" cy="762000"/>
          </a:xfrm>
        </p:grpSpPr>
        <p:sp>
          <p:nvSpPr>
            <p:cNvPr id="14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" name="Gerade Verbindung 15"/>
          <p:cNvCxnSpPr>
            <a:endCxn id="156" idx="1"/>
          </p:cNvCxnSpPr>
          <p:nvPr/>
        </p:nvCxnSpPr>
        <p:spPr bwMode="auto">
          <a:xfrm>
            <a:off x="2133600" y="41148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1981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1600200" y="5334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16002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14478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166" idx="0"/>
          </p:cNvCxnSpPr>
          <p:nvPr/>
        </p:nvCxnSpPr>
        <p:spPr bwMode="auto">
          <a:xfrm>
            <a:off x="2133600" y="571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2286000" y="4343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Ellipse 95"/>
          <p:cNvSpPr/>
          <p:nvPr/>
        </p:nvSpPr>
        <p:spPr bwMode="auto">
          <a:xfrm>
            <a:off x="5867400" y="5334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Ellipse 96"/>
          <p:cNvSpPr/>
          <p:nvPr/>
        </p:nvSpPr>
        <p:spPr bwMode="auto">
          <a:xfrm>
            <a:off x="5867400" y="5486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>
            <a:stCxn id="97" idx="4"/>
          </p:cNvCxnSpPr>
          <p:nvPr/>
        </p:nvCxnSpPr>
        <p:spPr bwMode="auto">
          <a:xfrm>
            <a:off x="6019800" y="5791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6019800" y="5181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6019800" y="5181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67818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Rechteck 109"/>
          <p:cNvSpPr/>
          <p:nvPr/>
        </p:nvSpPr>
        <p:spPr bwMode="auto">
          <a:xfrm>
            <a:off x="6705600" y="54102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1" name="Gerade Verbindung 110"/>
          <p:cNvCxnSpPr/>
          <p:nvPr/>
        </p:nvCxnSpPr>
        <p:spPr bwMode="auto">
          <a:xfrm>
            <a:off x="6781800" y="571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6781800" y="56388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2049" name="Gerade Verbindung mit Pfeil 2048"/>
          <p:cNvCxnSpPr>
            <a:endCxn id="96" idx="0"/>
          </p:cNvCxnSpPr>
          <p:nvPr/>
        </p:nvCxnSpPr>
        <p:spPr bwMode="auto">
          <a:xfrm>
            <a:off x="6019800" y="5181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6400800" y="5181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" name="Gerade Verbindung 2052"/>
          <p:cNvCxnSpPr/>
          <p:nvPr/>
        </p:nvCxnSpPr>
        <p:spPr bwMode="auto">
          <a:xfrm>
            <a:off x="60198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7162800" y="5181600"/>
            <a:ext cx="304800" cy="762000"/>
            <a:chOff x="4876800" y="1828800"/>
            <a:chExt cx="457200" cy="685800"/>
          </a:xfrm>
        </p:grpSpPr>
        <p:cxnSp>
          <p:nvCxnSpPr>
            <p:cNvPr id="136" name="Gerade Verbindung 135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Gerade Verbindung 136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Gerade Verbindung 137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Gerade Verbindung 138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1" name="Textfeld 140"/>
          <p:cNvSpPr txBox="1"/>
          <p:nvPr/>
        </p:nvSpPr>
        <p:spPr>
          <a:xfrm>
            <a:off x="7108241" y="5257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Cjd</a:t>
            </a:r>
            <a:endParaRPr lang="de-DE" dirty="0"/>
          </a:p>
        </p:txBody>
      </p:sp>
      <p:cxnSp>
        <p:nvCxnSpPr>
          <p:cNvPr id="71" name="Gerade Verbindung 70"/>
          <p:cNvCxnSpPr/>
          <p:nvPr/>
        </p:nvCxnSpPr>
        <p:spPr bwMode="auto">
          <a:xfrm flipH="1">
            <a:off x="1447800" y="5638800"/>
            <a:ext cx="3048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>
            <a:off x="1295400" y="556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1828800" y="5943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grpSp>
        <p:nvGrpSpPr>
          <p:cNvPr id="45" name="Gruppieren 44"/>
          <p:cNvGrpSpPr/>
          <p:nvPr/>
        </p:nvGrpSpPr>
        <p:grpSpPr>
          <a:xfrm flipV="1">
            <a:off x="1600200" y="2209800"/>
            <a:ext cx="533400" cy="762000"/>
            <a:chOff x="1600200" y="4419600"/>
            <a:chExt cx="533400" cy="762000"/>
          </a:xfrm>
        </p:grpSpPr>
        <p:sp>
          <p:nvSpPr>
            <p:cNvPr id="4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4" name="Gerade Verbindung 53"/>
          <p:cNvCxnSpPr>
            <a:endCxn id="51" idx="1"/>
          </p:cNvCxnSpPr>
          <p:nvPr/>
        </p:nvCxnSpPr>
        <p:spPr bwMode="auto">
          <a:xfrm flipV="1">
            <a:off x="2133600" y="29718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1981200" y="198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16002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6002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V="1">
            <a:off x="1447800" y="198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>
            <a:stCxn id="52" idx="0"/>
          </p:cNvCxnSpPr>
          <p:nvPr/>
        </p:nvCxnSpPr>
        <p:spPr bwMode="auto">
          <a:xfrm flipV="1">
            <a:off x="2133600" y="1981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" name="Gruppieren 5"/>
          <p:cNvGrpSpPr/>
          <p:nvPr/>
        </p:nvGrpSpPr>
        <p:grpSpPr>
          <a:xfrm flipV="1">
            <a:off x="1295400" y="2286000"/>
            <a:ext cx="609600" cy="76200"/>
            <a:chOff x="1295400" y="1752600"/>
            <a:chExt cx="609600" cy="76200"/>
          </a:xfrm>
        </p:grpSpPr>
        <p:cxnSp>
          <p:nvCxnSpPr>
            <p:cNvPr id="61" name="Gerade Verbindung 60"/>
            <p:cNvCxnSpPr/>
            <p:nvPr/>
          </p:nvCxnSpPr>
          <p:spPr bwMode="auto">
            <a:xfrm flipH="1" flipV="1">
              <a:off x="1447800" y="17526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 flipH="1" flipV="1">
              <a:off x="1295400" y="18288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Ellipse 64"/>
          <p:cNvSpPr/>
          <p:nvPr/>
        </p:nvSpPr>
        <p:spPr bwMode="auto">
          <a:xfrm flipV="1">
            <a:off x="17526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7" name="Gerade Verbindung mit Pfeil 66"/>
          <p:cNvCxnSpPr/>
          <p:nvPr/>
        </p:nvCxnSpPr>
        <p:spPr bwMode="auto">
          <a:xfrm>
            <a:off x="2286000" y="3048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6019800" y="5943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6019800" y="5791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Ellipse 73"/>
          <p:cNvSpPr/>
          <p:nvPr/>
        </p:nvSpPr>
        <p:spPr bwMode="auto">
          <a:xfrm>
            <a:off x="5867400" y="2438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5867400" y="2590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>
            <a:stCxn id="75" idx="4"/>
          </p:cNvCxnSpPr>
          <p:nvPr/>
        </p:nvCxnSpPr>
        <p:spPr bwMode="auto">
          <a:xfrm>
            <a:off x="6019800" y="2895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286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818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hteck 79"/>
          <p:cNvSpPr/>
          <p:nvPr/>
        </p:nvSpPr>
        <p:spPr bwMode="auto">
          <a:xfrm>
            <a:off x="6705600" y="25146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80"/>
          <p:cNvCxnSpPr/>
          <p:nvPr/>
        </p:nvCxnSpPr>
        <p:spPr bwMode="auto">
          <a:xfrm>
            <a:off x="6781800" y="2819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6781800" y="2743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83" name="Gerade Verbindung mit Pfeil 82"/>
          <p:cNvCxnSpPr>
            <a:endCxn id="74" idx="0"/>
          </p:cNvCxnSpPr>
          <p:nvPr/>
        </p:nvCxnSpPr>
        <p:spPr bwMode="auto">
          <a:xfrm>
            <a:off x="6019800" y="2286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6400800" y="2286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6019800" y="1905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6" name="Gruppieren 85"/>
          <p:cNvGrpSpPr/>
          <p:nvPr/>
        </p:nvGrpSpPr>
        <p:grpSpPr>
          <a:xfrm>
            <a:off x="7162800" y="2286000"/>
            <a:ext cx="304800" cy="762000"/>
            <a:chOff x="4876800" y="1828800"/>
            <a:chExt cx="457200" cy="6858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3" name="Textfeld 92"/>
          <p:cNvSpPr txBox="1"/>
          <p:nvPr/>
        </p:nvSpPr>
        <p:spPr>
          <a:xfrm>
            <a:off x="7108241" y="23622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Cjd</a:t>
            </a:r>
            <a:endParaRPr lang="de-DE" dirty="0"/>
          </a:p>
        </p:txBody>
      </p:sp>
      <p:cxnSp>
        <p:nvCxnSpPr>
          <p:cNvPr id="94" name="Gerade Verbindung 93"/>
          <p:cNvCxnSpPr/>
          <p:nvPr/>
        </p:nvCxnSpPr>
        <p:spPr bwMode="auto">
          <a:xfrm flipH="1">
            <a:off x="6019800" y="3048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6019800" y="2895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Textfeld 101"/>
          <p:cNvSpPr txBox="1"/>
          <p:nvPr/>
        </p:nvSpPr>
        <p:spPr>
          <a:xfrm>
            <a:off x="1837616" y="1676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grpSp>
        <p:nvGrpSpPr>
          <p:cNvPr id="20" name="Gruppieren 19"/>
          <p:cNvGrpSpPr/>
          <p:nvPr/>
        </p:nvGrpSpPr>
        <p:grpSpPr>
          <a:xfrm>
            <a:off x="2133600" y="2743200"/>
            <a:ext cx="2006600" cy="952506"/>
            <a:chOff x="2133600" y="3200400"/>
            <a:chExt cx="2006600" cy="952506"/>
          </a:xfrm>
        </p:grpSpPr>
        <p:sp>
          <p:nvSpPr>
            <p:cNvPr id="15" name="Freihandform 14"/>
            <p:cNvSpPr/>
            <p:nvPr/>
          </p:nvSpPr>
          <p:spPr bwMode="auto">
            <a:xfrm>
              <a:off x="2743200" y="3200400"/>
              <a:ext cx="1397000" cy="952506"/>
            </a:xfrm>
            <a:custGeom>
              <a:avLst/>
              <a:gdLst>
                <a:gd name="connsiteX0" fmla="*/ 0 w 1397000"/>
                <a:gd name="connsiteY0" fmla="*/ 596903 h 952506"/>
                <a:gd name="connsiteX1" fmla="*/ 241300 w 1397000"/>
                <a:gd name="connsiteY1" fmla="*/ 12703 h 952506"/>
                <a:gd name="connsiteX2" fmla="*/ 520700 w 1397000"/>
                <a:gd name="connsiteY2" fmla="*/ 952503 h 952506"/>
                <a:gd name="connsiteX3" fmla="*/ 825500 w 1397000"/>
                <a:gd name="connsiteY3" fmla="*/ 3 h 952506"/>
                <a:gd name="connsiteX4" fmla="*/ 1117600 w 1397000"/>
                <a:gd name="connsiteY4" fmla="*/ 939803 h 952506"/>
                <a:gd name="connsiteX5" fmla="*/ 1397000 w 1397000"/>
                <a:gd name="connsiteY5" fmla="*/ 317503 h 952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97000" h="952506">
                  <a:moveTo>
                    <a:pt x="0" y="596903"/>
                  </a:moveTo>
                  <a:cubicBezTo>
                    <a:pt x="77258" y="275169"/>
                    <a:pt x="154517" y="-46564"/>
                    <a:pt x="241300" y="12703"/>
                  </a:cubicBezTo>
                  <a:cubicBezTo>
                    <a:pt x="328083" y="71970"/>
                    <a:pt x="423333" y="954620"/>
                    <a:pt x="520700" y="952503"/>
                  </a:cubicBezTo>
                  <a:cubicBezTo>
                    <a:pt x="618067" y="950386"/>
                    <a:pt x="726017" y="2120"/>
                    <a:pt x="825500" y="3"/>
                  </a:cubicBezTo>
                  <a:cubicBezTo>
                    <a:pt x="924983" y="-2114"/>
                    <a:pt x="1022350" y="886886"/>
                    <a:pt x="1117600" y="939803"/>
                  </a:cubicBezTo>
                  <a:cubicBezTo>
                    <a:pt x="1212850" y="992720"/>
                    <a:pt x="1397000" y="317503"/>
                    <a:pt x="1397000" y="317503"/>
                  </a:cubicBezTo>
                </a:path>
              </a:pathLst>
            </a:custGeom>
            <a:noFill/>
            <a:ln w="9525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" name="Gerade Verbindung 17"/>
            <p:cNvCxnSpPr/>
            <p:nvPr/>
          </p:nvCxnSpPr>
          <p:spPr bwMode="auto">
            <a:xfrm>
              <a:off x="2133600" y="38100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" name="Gruppieren 20"/>
          <p:cNvGrpSpPr/>
          <p:nvPr/>
        </p:nvGrpSpPr>
        <p:grpSpPr>
          <a:xfrm>
            <a:off x="2133600" y="4038600"/>
            <a:ext cx="2006600" cy="952506"/>
            <a:chOff x="2133600" y="4038600"/>
            <a:chExt cx="2006600" cy="952506"/>
          </a:xfrm>
        </p:grpSpPr>
        <p:sp>
          <p:nvSpPr>
            <p:cNvPr id="104" name="Freihandform 103"/>
            <p:cNvSpPr/>
            <p:nvPr/>
          </p:nvSpPr>
          <p:spPr bwMode="auto">
            <a:xfrm>
              <a:off x="2743200" y="4038600"/>
              <a:ext cx="1397000" cy="952506"/>
            </a:xfrm>
            <a:custGeom>
              <a:avLst/>
              <a:gdLst>
                <a:gd name="connsiteX0" fmla="*/ 0 w 1397000"/>
                <a:gd name="connsiteY0" fmla="*/ 596903 h 952506"/>
                <a:gd name="connsiteX1" fmla="*/ 241300 w 1397000"/>
                <a:gd name="connsiteY1" fmla="*/ 12703 h 952506"/>
                <a:gd name="connsiteX2" fmla="*/ 520700 w 1397000"/>
                <a:gd name="connsiteY2" fmla="*/ 952503 h 952506"/>
                <a:gd name="connsiteX3" fmla="*/ 825500 w 1397000"/>
                <a:gd name="connsiteY3" fmla="*/ 3 h 952506"/>
                <a:gd name="connsiteX4" fmla="*/ 1117600 w 1397000"/>
                <a:gd name="connsiteY4" fmla="*/ 939803 h 952506"/>
                <a:gd name="connsiteX5" fmla="*/ 1397000 w 1397000"/>
                <a:gd name="connsiteY5" fmla="*/ 317503 h 952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97000" h="952506">
                  <a:moveTo>
                    <a:pt x="0" y="596903"/>
                  </a:moveTo>
                  <a:cubicBezTo>
                    <a:pt x="77258" y="275169"/>
                    <a:pt x="154517" y="-46564"/>
                    <a:pt x="241300" y="12703"/>
                  </a:cubicBezTo>
                  <a:cubicBezTo>
                    <a:pt x="328083" y="71970"/>
                    <a:pt x="423333" y="954620"/>
                    <a:pt x="520700" y="952503"/>
                  </a:cubicBezTo>
                  <a:cubicBezTo>
                    <a:pt x="618067" y="950386"/>
                    <a:pt x="726017" y="2120"/>
                    <a:pt x="825500" y="3"/>
                  </a:cubicBezTo>
                  <a:cubicBezTo>
                    <a:pt x="924983" y="-2114"/>
                    <a:pt x="1022350" y="886886"/>
                    <a:pt x="1117600" y="939803"/>
                  </a:cubicBezTo>
                  <a:cubicBezTo>
                    <a:pt x="1212850" y="992720"/>
                    <a:pt x="1397000" y="317503"/>
                    <a:pt x="1397000" y="317503"/>
                  </a:cubicBezTo>
                </a:path>
              </a:pathLst>
            </a:custGeom>
            <a:noFill/>
            <a:ln w="9525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5" name="Gerade Verbindung 104"/>
            <p:cNvCxnSpPr/>
            <p:nvPr/>
          </p:nvCxnSpPr>
          <p:spPr bwMode="auto">
            <a:xfrm>
              <a:off x="2133600" y="46482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" name="Textfeld 1"/>
          <p:cNvSpPr txBox="1"/>
          <p:nvPr/>
        </p:nvSpPr>
        <p:spPr>
          <a:xfrm>
            <a:off x="2286000" y="3352800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 = </a:t>
            </a:r>
            <a:r>
              <a:rPr lang="de-DE" dirty="0" err="1" smtClean="0"/>
              <a:t>const</a:t>
            </a:r>
            <a:endParaRPr lang="de-DE" dirty="0" smtClean="0"/>
          </a:p>
          <a:p>
            <a:r>
              <a:rPr lang="de-DE" dirty="0" smtClean="0"/>
              <a:t>V = variabel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2286000" y="4724400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 = </a:t>
            </a:r>
            <a:r>
              <a:rPr lang="de-DE" dirty="0" err="1" smtClean="0"/>
              <a:t>const</a:t>
            </a:r>
            <a:endParaRPr lang="de-DE" dirty="0" smtClean="0"/>
          </a:p>
          <a:p>
            <a:r>
              <a:rPr lang="de-DE" dirty="0" smtClean="0"/>
              <a:t>V = variabel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 flipH="1">
            <a:off x="2286000" y="1676400"/>
            <a:ext cx="4572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extfeld 102"/>
          <p:cNvSpPr txBox="1"/>
          <p:nvPr/>
        </p:nvSpPr>
        <p:spPr>
          <a:xfrm>
            <a:off x="2743200" y="1447800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V=</a:t>
            </a:r>
            <a:r>
              <a:rPr lang="de-DE" dirty="0" err="1" smtClean="0"/>
              <a:t>const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799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/>
              <a:t>Konstante Stromquellen sind </a:t>
            </a:r>
            <a:r>
              <a:rPr lang="de-DE" sz="1400" dirty="0" smtClean="0"/>
              <a:t>wichtige Bauteile: Bias- oder Lastelement</a:t>
            </a:r>
          </a:p>
          <a:p>
            <a:r>
              <a:rPr lang="de-DE" sz="1400" dirty="0" smtClean="0"/>
              <a:t>Wie erzeugen wir </a:t>
            </a:r>
            <a:r>
              <a:rPr lang="de-DE" sz="1400" dirty="0" err="1" smtClean="0"/>
              <a:t>Vgs</a:t>
            </a:r>
            <a:r>
              <a:rPr lang="de-DE" sz="1400" dirty="0" smtClean="0"/>
              <a:t>?</a:t>
            </a:r>
          </a:p>
          <a:p>
            <a:r>
              <a:rPr lang="de-DE" sz="1400" dirty="0" smtClean="0"/>
              <a:t>Möglichkeit 1: Spannungsteiler – </a:t>
            </a:r>
            <a:r>
              <a:rPr lang="de-DE" sz="1400" dirty="0" err="1" smtClean="0"/>
              <a:t>Vgs</a:t>
            </a:r>
            <a:r>
              <a:rPr lang="de-DE" sz="1400" dirty="0" smtClean="0"/>
              <a:t> = f(VDD), auch wenn </a:t>
            </a:r>
            <a:r>
              <a:rPr lang="de-DE" sz="1400" dirty="0" err="1" smtClean="0"/>
              <a:t>Vgs</a:t>
            </a:r>
            <a:r>
              <a:rPr lang="de-DE" sz="1400" dirty="0" smtClean="0"/>
              <a:t> = </a:t>
            </a:r>
            <a:r>
              <a:rPr lang="de-DE" sz="1400" dirty="0" err="1" smtClean="0"/>
              <a:t>const</a:t>
            </a:r>
            <a:r>
              <a:rPr lang="de-DE" sz="1400" dirty="0" smtClean="0"/>
              <a:t> -&gt; </a:t>
            </a:r>
            <a:r>
              <a:rPr lang="de-DE" sz="1400" dirty="0" err="1" smtClean="0"/>
              <a:t>Ids</a:t>
            </a:r>
            <a:r>
              <a:rPr lang="de-DE" sz="1400" dirty="0" smtClean="0"/>
              <a:t> = f(T)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grpSp>
        <p:nvGrpSpPr>
          <p:cNvPr id="14" name="Gruppieren 13"/>
          <p:cNvGrpSpPr/>
          <p:nvPr/>
        </p:nvGrpSpPr>
        <p:grpSpPr>
          <a:xfrm>
            <a:off x="1600200" y="4953000"/>
            <a:ext cx="533400" cy="762000"/>
            <a:chOff x="1600200" y="4419600"/>
            <a:chExt cx="533400" cy="762000"/>
          </a:xfrm>
        </p:grpSpPr>
        <p:sp>
          <p:nvSpPr>
            <p:cNvPr id="14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" name="Gerade Verbindung 15"/>
          <p:cNvCxnSpPr>
            <a:endCxn id="156" idx="1"/>
          </p:cNvCxnSpPr>
          <p:nvPr/>
        </p:nvCxnSpPr>
        <p:spPr bwMode="auto">
          <a:xfrm>
            <a:off x="2133600" y="41148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1981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166" idx="0"/>
          </p:cNvCxnSpPr>
          <p:nvPr/>
        </p:nvCxnSpPr>
        <p:spPr bwMode="auto">
          <a:xfrm>
            <a:off x="2133600" y="571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2286000" y="4343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uppieren 1"/>
          <p:cNvGrpSpPr/>
          <p:nvPr/>
        </p:nvGrpSpPr>
        <p:grpSpPr>
          <a:xfrm>
            <a:off x="1295400" y="5334000"/>
            <a:ext cx="609600" cy="609600"/>
            <a:chOff x="1295400" y="5334000"/>
            <a:chExt cx="609600" cy="609600"/>
          </a:xfrm>
        </p:grpSpPr>
        <p:cxnSp>
          <p:nvCxnSpPr>
            <p:cNvPr id="5" name="Gerade Verbindung 4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1" name="Gruppieren 100"/>
          <p:cNvGrpSpPr/>
          <p:nvPr/>
        </p:nvGrpSpPr>
        <p:grpSpPr>
          <a:xfrm>
            <a:off x="3733800" y="4953000"/>
            <a:ext cx="533400" cy="762000"/>
            <a:chOff x="1600200" y="4419600"/>
            <a:chExt cx="533400" cy="762000"/>
          </a:xfrm>
        </p:grpSpPr>
        <p:sp>
          <p:nvSpPr>
            <p:cNvPr id="10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17" name="Gerade Verbindung 116"/>
          <p:cNvCxnSpPr>
            <a:endCxn id="114" idx="1"/>
          </p:cNvCxnSpPr>
          <p:nvPr/>
        </p:nvCxnSpPr>
        <p:spPr bwMode="auto">
          <a:xfrm>
            <a:off x="4267200" y="41148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41148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3581400" y="6096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>
            <a:stCxn id="115" idx="0"/>
          </p:cNvCxnSpPr>
          <p:nvPr/>
        </p:nvCxnSpPr>
        <p:spPr bwMode="auto">
          <a:xfrm>
            <a:off x="4267200" y="571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mit Pfeil 123"/>
          <p:cNvCxnSpPr/>
          <p:nvPr/>
        </p:nvCxnSpPr>
        <p:spPr bwMode="auto">
          <a:xfrm>
            <a:off x="4419600" y="4343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7" name="Gruppieren 126"/>
          <p:cNvGrpSpPr/>
          <p:nvPr/>
        </p:nvGrpSpPr>
        <p:grpSpPr>
          <a:xfrm>
            <a:off x="3657600" y="5334000"/>
            <a:ext cx="152400" cy="762000"/>
            <a:chOff x="6705600" y="4648200"/>
            <a:chExt cx="152400" cy="762000"/>
          </a:xfrm>
        </p:grpSpPr>
        <p:cxnSp>
          <p:nvCxnSpPr>
            <p:cNvPr id="128" name="Gerade Verbindung 12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9" name="Rechteck 12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0" name="Gerade Verbindung 12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1" name="Gruppieren 130"/>
          <p:cNvGrpSpPr/>
          <p:nvPr/>
        </p:nvGrpSpPr>
        <p:grpSpPr>
          <a:xfrm>
            <a:off x="3657600" y="4572000"/>
            <a:ext cx="152400" cy="762000"/>
            <a:chOff x="6705600" y="4648200"/>
            <a:chExt cx="152400" cy="762000"/>
          </a:xfrm>
        </p:grpSpPr>
        <p:cxnSp>
          <p:nvCxnSpPr>
            <p:cNvPr id="132" name="Gerade Verbindung 131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" name="Rechteck 132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4" name="Gerade Verbindung 133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" name="Gerade Verbindung 7"/>
          <p:cNvCxnSpPr/>
          <p:nvPr/>
        </p:nvCxnSpPr>
        <p:spPr bwMode="auto">
          <a:xfrm flipH="1">
            <a:off x="3429000" y="4572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Textfeld 139"/>
          <p:cNvSpPr txBox="1"/>
          <p:nvPr/>
        </p:nvSpPr>
        <p:spPr>
          <a:xfrm>
            <a:off x="3505200" y="6096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143" name="Textfeld 142"/>
          <p:cNvSpPr txBox="1"/>
          <p:nvPr/>
        </p:nvSpPr>
        <p:spPr>
          <a:xfrm>
            <a:off x="3437816" y="4267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235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1021</Words>
  <Application>Microsoft Office PowerPoint</Application>
  <PresentationFormat>Bildschirmpräsentation (4:3)</PresentationFormat>
  <Paragraphs>411</Paragraphs>
  <Slides>31</Slides>
  <Notes>30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31</vt:i4>
      </vt:variant>
    </vt:vector>
  </HeadingPairs>
  <TitlesOfParts>
    <vt:vector size="34" baseType="lpstr">
      <vt:lpstr>SDSSMALL2_2</vt:lpstr>
      <vt:lpstr>Formel</vt:lpstr>
      <vt:lpstr>Microsoft Formel-Editor 3.0</vt:lpstr>
      <vt:lpstr>Vorlesung 6 (Version …)</vt:lpstr>
      <vt:lpstr>Diode-Connected Mosfet</vt:lpstr>
      <vt:lpstr>Diode-Connected Mosfet</vt:lpstr>
      <vt:lpstr>Diode-Connected Mosfet</vt:lpstr>
      <vt:lpstr>Diode-Connected Mosfet</vt:lpstr>
      <vt:lpstr>Spannungsgesteuerte Stromquelle</vt:lpstr>
      <vt:lpstr>Stromquelle</vt:lpstr>
      <vt:lpstr>Stromquelle</vt:lpstr>
      <vt:lpstr>Stromspiegel</vt:lpstr>
      <vt:lpstr>Stromspiegel</vt:lpstr>
      <vt:lpstr>Stromspiegel</vt:lpstr>
      <vt:lpstr>Stromspiegel</vt:lpstr>
      <vt:lpstr>Stromspiegel</vt:lpstr>
      <vt:lpstr>Stromspiegel</vt:lpstr>
      <vt:lpstr>Stromspiegel</vt:lpstr>
      <vt:lpstr>Stromspiegel</vt:lpstr>
      <vt:lpstr>Stromspiegel</vt:lpstr>
      <vt:lpstr>Kaskode</vt:lpstr>
      <vt:lpstr>Kaskode</vt:lpstr>
      <vt:lpstr>Kaskode</vt:lpstr>
      <vt:lpstr>Verstärker</vt:lpstr>
      <vt:lpstr>Verstärker</vt:lpstr>
      <vt:lpstr>Verstärker</vt:lpstr>
      <vt:lpstr>Verstärker</vt:lpstr>
      <vt:lpstr>Verstärker</vt:lpstr>
      <vt:lpstr>Verstärker</vt:lpstr>
      <vt:lpstr>Verstärker mit Gegenkopplung</vt:lpstr>
      <vt:lpstr>Verstärker mit Gegenkopplung</vt:lpstr>
      <vt:lpstr>Verstärker mit Gegenkopplung</vt:lpstr>
      <vt:lpstr>Verstärker mit Gegenkopplung</vt:lpstr>
      <vt:lpstr>Verstärker mit Gegenkopplung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1089</cp:revision>
  <dcterms:created xsi:type="dcterms:W3CDTF">2010-08-30T10:07:17Z</dcterms:created>
  <dcterms:modified xsi:type="dcterms:W3CDTF">2014-12-09T22:05:16Z</dcterms:modified>
</cp:coreProperties>
</file>